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09" r:id="rId4"/>
  </p:sldMasterIdLst>
  <p:notesMasterIdLst>
    <p:notesMasterId r:id="rId33"/>
  </p:notesMasterIdLst>
  <p:sldIdLst>
    <p:sldId id="2147469505" r:id="rId5"/>
    <p:sldId id="802" r:id="rId6"/>
    <p:sldId id="2147469495" r:id="rId7"/>
    <p:sldId id="555" r:id="rId8"/>
    <p:sldId id="5790" r:id="rId9"/>
    <p:sldId id="256" r:id="rId10"/>
    <p:sldId id="257" r:id="rId11"/>
    <p:sldId id="2147469496" r:id="rId12"/>
    <p:sldId id="2147469497" r:id="rId13"/>
    <p:sldId id="2147469498" r:id="rId14"/>
    <p:sldId id="2147469499" r:id="rId15"/>
    <p:sldId id="262" r:id="rId16"/>
    <p:sldId id="263" r:id="rId17"/>
    <p:sldId id="2147469500" r:id="rId18"/>
    <p:sldId id="265" r:id="rId19"/>
    <p:sldId id="266" r:id="rId20"/>
    <p:sldId id="267" r:id="rId21"/>
    <p:sldId id="268" r:id="rId22"/>
    <p:sldId id="269" r:id="rId23"/>
    <p:sldId id="2147482603" r:id="rId24"/>
    <p:sldId id="801" r:id="rId25"/>
    <p:sldId id="800" r:id="rId26"/>
    <p:sldId id="2147482604" r:id="rId27"/>
    <p:sldId id="2147469502" r:id="rId28"/>
    <p:sldId id="5780" r:id="rId29"/>
    <p:sldId id="5745" r:id="rId30"/>
    <p:sldId id="2147482606" r:id="rId31"/>
    <p:sldId id="2147482607" r:id="rId32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34"/>
    </p:embeddedFont>
    <p:embeddedFont>
      <p:font typeface="CiscoSans" panose="020B0503020201020303" pitchFamily="34" charset="0"/>
      <p:regular r:id="rId35"/>
      <p:bold r:id="rId36"/>
      <p:italic r:id="rId37"/>
      <p:boldItalic r:id="rId38"/>
    </p:embeddedFont>
    <p:embeddedFont>
      <p:font typeface="CiscoSansTT" panose="020B0503020201020303" pitchFamily="34" charset="0"/>
      <p:regular r:id="rId39"/>
      <p:bold r:id="rId40"/>
      <p:italic r:id="rId41"/>
      <p:boldItalic r:id="rId42"/>
    </p:embeddedFont>
    <p:embeddedFont>
      <p:font typeface="CiscoSansTT Light" panose="020B0503020201020303" pitchFamily="34" charset="0"/>
      <p:regular r:id="rId43"/>
      <p:italic r:id="rId44"/>
    </p:embeddedFont>
    <p:embeddedFont>
      <p:font typeface="CiscoSansTT Medium" panose="020B0503020201020303" pitchFamily="34" charset="0"/>
      <p:regular r:id="rId45"/>
      <p:italic r:id="rId46"/>
    </p:embeddedFont>
    <p:embeddedFont>
      <p:font typeface="Courier" panose="02070309020205020404" pitchFamily="49" charset="0"/>
      <p:regular r:id="rId47"/>
      <p:bold r:id="rId48"/>
      <p:italic r:id="rId49"/>
      <p:boldItalic r:id="rId50"/>
    </p:embeddedFont>
    <p:embeddedFont>
      <p:font typeface="Inter" panose="02000503000000020004" pitchFamily="2" charset="0"/>
      <p:regular r:id="rId51"/>
      <p:bold r:id="rId52"/>
      <p:italic r:id="rId53"/>
      <p:boldItalic r:id="rId54"/>
    </p:embeddedFont>
    <p:embeddedFont>
      <p:font typeface="Inter Light" panose="02000403000000020004" pitchFamily="2" charset="0"/>
      <p:regular r:id="rId55"/>
      <p: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Segoe UI" panose="020B0502040204020203" pitchFamily="3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bhooks" id="{14665179-1D25-C14D-AFC2-642E44CAABF3}">
          <p14:sldIdLst>
            <p14:sldId id="2147469505"/>
            <p14:sldId id="802"/>
            <p14:sldId id="2147469495"/>
            <p14:sldId id="555"/>
            <p14:sldId id="5790"/>
            <p14:sldId id="256"/>
            <p14:sldId id="257"/>
            <p14:sldId id="2147469496"/>
            <p14:sldId id="2147469497"/>
            <p14:sldId id="2147469498"/>
            <p14:sldId id="2147469499"/>
            <p14:sldId id="262"/>
            <p14:sldId id="263"/>
            <p14:sldId id="2147469500"/>
            <p14:sldId id="265"/>
            <p14:sldId id="266"/>
            <p14:sldId id="267"/>
            <p14:sldId id="268"/>
            <p14:sldId id="269"/>
            <p14:sldId id="2147482603"/>
            <p14:sldId id="801"/>
            <p14:sldId id="800"/>
            <p14:sldId id="2147482604"/>
            <p14:sldId id="2147469502"/>
            <p14:sldId id="5780"/>
            <p14:sldId id="5745"/>
            <p14:sldId id="2147482606"/>
            <p14:sldId id="2147482607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7182D"/>
    <a:srgbClr val="45991F"/>
    <a:srgbClr val="16BDEB"/>
    <a:srgbClr val="6A7481"/>
    <a:srgbClr val="525E6C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42" autoAdjust="0"/>
    <p:restoredTop sz="73172" autoAdjust="0"/>
  </p:normalViewPr>
  <p:slideViewPr>
    <p:cSldViewPr snapToGrid="0" showGuides="1">
      <p:cViewPr>
        <p:scale>
          <a:sx n="130" d="100"/>
          <a:sy n="130" d="100"/>
        </p:scale>
        <p:origin x="288" y="1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2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2104B-A22A-485F-8181-8B2CD5833538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B4990-0A23-4A10-BE7D-7E64CAB85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raki/webhook-payload-templates/tree/main/alertmagic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eraki/webhook-payload-templates/tree/main/discord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99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5b7896ee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Having all the customers networking on Meraki means only 1 place the alerts will be generated from. But customers will have many different vendors for all of their IT requirements that they must also monitor.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Payload Templates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enable the webhook data to be shaped as desired and sent directly to the destination API, without any additional services in between allowing direct integration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Meraki customers can now import alerts into Slack, WebEx, Microsoft teams, service now within Dashboard.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This integrations are build by API team using a technology we call Webhook Payload Templates. This technology is open to customers and developers. That means,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1/ there are a myriad of other templates (built and maintained by the developer community) that customers can use like Jira, DataDog, PagerDuty, Discord and Splunk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2/ customers can build their own templates and start importing meraki alerts into their platform of choice today.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AlertMagic - an alert aggregation service, based out of the UK</a:t>
            </a:r>
            <a:endParaRPr sz="105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1A73E8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https://github.com/meraki/webhook-payload-templates/tree/main/alertmagic</a:t>
            </a:r>
            <a:endParaRPr sz="1050">
              <a:solidFill>
                <a:srgbClr val="1A73E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Discord - a popular VoIP and text messaging service</a:t>
            </a:r>
            <a:endParaRPr sz="1050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1A73E8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https://github.com/meraki/webhook-payload-templates/tree/main/discord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Splunk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63C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unified security and observability platform gives end-to-end visibility, rapid investigation and action and platform extensibility</a:t>
            </a:r>
            <a:endParaRPr/>
          </a:p>
        </p:txBody>
      </p:sp>
      <p:sp>
        <p:nvSpPr>
          <p:cNvPr id="378" name="Google Shape;378;g175b7896ee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66b4eef79d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66b4eef79d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66b4eef79d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66b4eef79d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 the network wide alerts page to configure webhooks and templates (this is the classic method)</a:t>
            </a:r>
            <a:br>
              <a:rPr lang="en-GB" dirty="0"/>
            </a:br>
            <a:r>
              <a:rPr lang="en-GB" dirty="0"/>
              <a:t>Use organization Webhooks &amp; Alerts for the new method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66b4eef79d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66b4eef79d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66b4eef79d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66b4eef79d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66b4eef79d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66b4eef79d_0_1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75b7896ee0_0_96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175b7896ee0_0_9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75b7896ee0_0_96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developer.cisco.com</a:t>
            </a:r>
            <a:r>
              <a:rPr lang="en-GB" dirty="0"/>
              <a:t>/</a:t>
            </a:r>
            <a:r>
              <a:rPr lang="en-GB" dirty="0" err="1"/>
              <a:t>meraki</a:t>
            </a:r>
            <a:r>
              <a:rPr lang="en-GB" dirty="0"/>
              <a:t>/webhooks/#!</a:t>
            </a:r>
            <a:r>
              <a:rPr lang="en-GB" dirty="0" err="1"/>
              <a:t>webex</a:t>
            </a:r>
            <a:r>
              <a:rPr lang="en-GB" dirty="0"/>
              <a:t>-included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</a:t>
            </a:r>
            <a:r>
              <a:rPr lang="en-GB" dirty="0" err="1"/>
              <a:t>apphub.webex.com</a:t>
            </a:r>
            <a:r>
              <a:rPr lang="en-GB" dirty="0"/>
              <a:t>/applications/incoming-webhooks-cisco-systems-38054-23307-75252</a:t>
            </a:r>
            <a:endParaRPr dirty="0"/>
          </a:p>
        </p:txBody>
      </p:sp>
      <p:sp>
        <p:nvSpPr>
          <p:cNvPr id="459" name="Google Shape;459;g175b7896ee0_0_9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66b4eef79d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66b4eef79d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90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73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2" name="Google Shape;12372;g1143170c06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73" name="Google Shape;12373;g1143170c063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2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7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522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6b4eef79d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66b4eef79d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66b4eef79d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66b4eef79d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Meraki Dashboard / Intro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6b4eef7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66b4eef79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Monitoring with Alerts (so that you don't have to watch the dashboard 24/7)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66b4eef79d_0_16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Webhooks 101</a:t>
            </a:r>
            <a:endParaRPr/>
          </a:p>
        </p:txBody>
      </p:sp>
      <p:sp>
        <p:nvSpPr>
          <p:cNvPr id="345" name="Google Shape;345;g166b4eef79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sv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871345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512820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4061400"/>
            <a:ext cx="5048090" cy="457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676458"/>
            <a:ext cx="5047270" cy="459455"/>
          </a:xfrm>
          <a:noFill/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FC80CFC1-5B1B-E984-ED64-DF4E6BE5B7EA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1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1A99313-03BB-84E0-540E-8770AD2459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3850" y="1244598"/>
            <a:ext cx="11544300" cy="483532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6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1A99313-03BB-84E0-540E-8770AD2459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3850" y="1244598"/>
            <a:ext cx="11544300" cy="483532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6285F26-0DCE-DD82-2766-BFAFE9A589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850" y="1624307"/>
            <a:ext cx="11544300" cy="44556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D6285F26-0DCE-DD82-2766-BFAFE9A589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850" y="1624307"/>
            <a:ext cx="11544300" cy="44556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9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Top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4703763" cy="9464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4900" y="320675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 dirty="0"/>
              <a:t>Subheading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59C3D-581C-B8BC-32B4-EE2B22A753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114425"/>
            <a:ext cx="5772150" cy="441325"/>
          </a:xfrm>
        </p:spPr>
        <p:txBody>
          <a:bodyPr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0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, Two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880D81-749E-A721-0E29-A7CA1141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DFB12A23-B099-65EB-2FC4-CB65F4453A4D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5760FB0-FF84-ECFF-E722-5B10B2D9B5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1774" y="622299"/>
            <a:ext cx="5286375" cy="5193343"/>
          </a:xfrm>
        </p:spPr>
        <p:txBody>
          <a:bodyPr anchor="t" anchorCtr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4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Section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376922-1A18-EB35-1718-708DF44FB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0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9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Section,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0377C-E9B5-910F-ED3D-37BEFE7948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012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5281613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7430" y="320675"/>
            <a:ext cx="576072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5544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0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7235825" cy="94773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40700" y="320675"/>
            <a:ext cx="372745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3716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3328987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49713" y="320676"/>
            <a:ext cx="7818436" cy="57546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4630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116793"/>
            <a:ext cx="5284788" cy="12461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3A889C-4BCD-59AA-132B-C3FD4F8E65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4901" y="795338"/>
            <a:ext cx="5284788" cy="52847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4630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0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Slide Title, Section, Body, 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622300"/>
            <a:ext cx="3328989" cy="1558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653D0B-638B-EB5D-F379-EF10C80DC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1" y="3429000"/>
            <a:ext cx="3328988" cy="2646363"/>
          </a:xfrm>
        </p:spPr>
        <p:txBody>
          <a:bodyPr anchor="b" anchorCtr="0"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98C8AA3-6350-A299-E288-D693A8EC89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49713" y="622300"/>
            <a:ext cx="7419975" cy="5453063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46304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2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Section, Title 1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2739B37-658D-FBF5-94C3-66EECB73F7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320675"/>
            <a:ext cx="5766436" cy="5754687"/>
          </a:xfrm>
          <a:prstGeom prst="roundRect">
            <a:avLst>
              <a:gd name="adj" fmla="val 1714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</a:t>
            </a:r>
            <a:br>
              <a:rPr lang="en-US" dirty="0"/>
            </a:br>
            <a:r>
              <a:rPr lang="en-US" dirty="0"/>
              <a:t>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244600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886075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3428789"/>
            <a:ext cx="5048090" cy="4572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dirty="0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051300"/>
            <a:ext cx="5047270" cy="459455"/>
          </a:xfrm>
          <a:noFill/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61D1-59EB-7A86-0D12-9388193F45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49" y="4681134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182880" indent="0">
              <a:spcAft>
                <a:spcPts val="0"/>
              </a:spcAft>
              <a:buNone/>
              <a:defRPr sz="1400"/>
            </a:lvl2pPr>
            <a:lvl3pPr marL="365760" indent="0">
              <a:spcAft>
                <a:spcPts val="0"/>
              </a:spcAft>
              <a:buNone/>
              <a:defRPr sz="1200"/>
            </a:lvl3pPr>
            <a:lvl4pPr marL="548640" indent="0">
              <a:spcAft>
                <a:spcPts val="0"/>
              </a:spcAft>
              <a:buNone/>
              <a:defRPr sz="1100"/>
            </a:lvl4pPr>
            <a:lvl5pPr marL="731520" indent="0">
              <a:spcAft>
                <a:spcPts val="0"/>
              </a:spcAft>
              <a:buNone/>
              <a:defRPr sz="1050"/>
            </a:lvl5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75C0FC-DD02-0704-8A17-1B3037F861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848" y="5306439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  <a:lvl2pPr marL="182880" indent="0">
              <a:buNone/>
              <a:defRPr sz="1200"/>
            </a:lvl2pPr>
            <a:lvl3pPr marL="365760" indent="0">
              <a:buNone/>
              <a:defRPr sz="1100"/>
            </a:lvl3pPr>
            <a:lvl4pPr marL="548640" indent="0">
              <a:buNone/>
              <a:defRPr sz="1050"/>
            </a:lvl4pPr>
            <a:lvl5pPr marL="731520" indent="0">
              <a:buNone/>
              <a:defRPr sz="100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pPr lvl="0"/>
            <a:endParaRPr lang="en-US" dirty="0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DC11CA19-55F3-08B7-4DC5-4ED286DCE60F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9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52500"/>
            <a:ext cx="11544300" cy="5122863"/>
          </a:xfrm>
          <a:prstGeom prst="roundRect">
            <a:avLst>
              <a:gd name="adj" fmla="val 1503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18872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9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1154430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99D23610-D323-6271-753B-C40A3678B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18872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170B322-9DD5-07FB-D258-3DA95EF8E7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28016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68980-BFE5-40AF-63BF-9DB031B379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9760-CDAA-BC58-F236-F1837F40C2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540250"/>
            <a:ext cx="10747375" cy="107156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7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, Section,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per 2/3 Photo, Section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7937"/>
            <a:ext cx="12192000" cy="4675188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37160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 dirty="0"/>
              <a:t>To add your image, drag and drop it here </a:t>
            </a:r>
            <a:br>
              <a:rPr lang="en-US" dirty="0"/>
            </a:br>
            <a:r>
              <a:rPr lang="en-US" dirty="0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-7937"/>
            <a:ext cx="8612188" cy="466344"/>
          </a:xfrm>
        </p:spPr>
        <p:txBody>
          <a:bodyPr anchor="b" anchorCtr="0"/>
          <a:lstStyle>
            <a:lvl1pPr marL="0" indent="0" algn="l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 dirty="0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003800"/>
            <a:ext cx="8612188" cy="1071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3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1132840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876424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360863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963295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706879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dirty="0"/>
              <a:t>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191318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, Four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3EE41-94EE-8D12-BC92-F92B46A07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8" name="Picture 7" descr="Cisco logo">
            <a:extLst>
              <a:ext uri="{FF2B5EF4-FFF2-40B4-BE49-F238E27FC236}">
                <a16:creationId xmlns:a16="http://schemas.microsoft.com/office/drawing/2014/main" id="{21B513B1-E80B-0A14-ACA8-F173F3F66A67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44600"/>
            <a:ext cx="5373688" cy="3167380"/>
          </a:xfrm>
        </p:spPr>
        <p:txBody>
          <a:bodyPr/>
          <a:lstStyle>
            <a:lvl1pPr algn="l">
              <a:defRPr sz="4000"/>
            </a:lvl1pPr>
          </a:lstStyle>
          <a:p>
            <a:r>
              <a:rPr lang="en-US" dirty="0"/>
              <a:t>“Quote slide 1, </a:t>
            </a: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no </a:t>
            </a:r>
            <a:r>
              <a:rPr lang="en-GB" dirty="0" err="1"/>
              <a:t>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726305"/>
            <a:ext cx="5373688" cy="673417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Title, Body Copy,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5683250" cy="9464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555750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 dirty="0"/>
              <a:t>Body copy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0E13-06E5-F6BB-7667-EE8E9893D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5315C-F3C4-4817-6DB5-825E9E8E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4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BD67761C-12AC-06B4-1032-66C47B765FE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2313" y="1555750"/>
            <a:ext cx="10747375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on icon below to add a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8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0E688F9-03DF-D354-A8AF-EF5349F39C6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323850" y="1555750"/>
            <a:ext cx="11544300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on icon below to add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9EC94CF-F758-4A7C-3B39-A1EFC1EA815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581775" y="952500"/>
            <a:ext cx="4887913" cy="4968875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below to add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1, Title,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0C9451-8976-3C96-3C4E-F9624BB3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2476500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3738563"/>
            <a:ext cx="7634287" cy="936625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146B2-9533-23DF-7DA9-0EBFD96977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4EDA1-89C5-8341-7EDE-FCCAAA060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tatement 1, Title,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E3366F-F43E-6996-B128-0A001300FD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27432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6B6A35-8740-9D1E-A189-71BC5C74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1537465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2492374"/>
            <a:ext cx="7634287" cy="311152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03969-9100-4398-1394-9B9B34222C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FB270-12CC-4B92-85FD-B7710644F2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5A1-2C43-8640-F232-FC541372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231"/>
            <a:ext cx="7634288" cy="1870075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17AB4-9E08-0A74-D302-44EB1D5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8"/>
          </a:xfrm>
        </p:spPr>
        <p:txBody>
          <a:bodyPr wrap="square" anchor="ctr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, Four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3850" y="320675"/>
            <a:ext cx="792163" cy="4162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492374"/>
            <a:ext cx="10167938" cy="1243019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Slide Title Layout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49" y="3827463"/>
            <a:ext cx="1016793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2EFECA-80DB-74BA-813F-3952A15A5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0688" y="4360863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990779"/>
            <a:ext cx="3725863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BB47F0-F6D2-5FD5-1C2D-8963A9B28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8" y="4990779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A010E5C3-D7BA-B2F7-46E9-6BA07104A4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3850" y="320675"/>
            <a:ext cx="792163" cy="4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6CEF8-3969-F29E-797E-A679D766E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79F48E-6A97-EA90-B74F-BD078C282213}"/>
              </a:ext>
            </a:extLst>
          </p:cNvPr>
          <p:cNvSpPr/>
          <p:nvPr userDrawn="1"/>
        </p:nvSpPr>
        <p:spPr>
          <a:xfrm>
            <a:off x="0" y="1870074"/>
            <a:ext cx="7958139" cy="3116263"/>
          </a:xfrm>
          <a:prstGeom prst="rect">
            <a:avLst/>
          </a:prstGeom>
          <a:solidFill>
            <a:schemeClr val="tx1">
              <a:alpha val="8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8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F3D9E1-3722-9ACF-1087-6FB1F9E3D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5" y="0"/>
            <a:ext cx="12199523" cy="6862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02FB43-9233-C4A3-6E0A-BFB323C6AE75}"/>
              </a:ext>
            </a:extLst>
          </p:cNvPr>
          <p:cNvSpPr/>
          <p:nvPr userDrawn="1"/>
        </p:nvSpPr>
        <p:spPr>
          <a:xfrm>
            <a:off x="-7525" y="1870074"/>
            <a:ext cx="7965664" cy="3116263"/>
          </a:xfrm>
          <a:prstGeom prst="rect">
            <a:avLst/>
          </a:prstGeom>
          <a:solidFill>
            <a:schemeClr val="tx1">
              <a:alpha val="8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235825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5412D7-A614-E163-F131-6847698E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244601"/>
            <a:ext cx="10888663" cy="436721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8" name="Picture 7" descr="Cisco logo">
            <a:extLst>
              <a:ext uri="{FF2B5EF4-FFF2-40B4-BE49-F238E27FC236}">
                <a16:creationId xmlns:a16="http://schemas.microsoft.com/office/drawing/2014/main" id="{56775E76-582E-6CCC-1676-4F670B0BFC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020662-E80D-D833-A8C2-113577D0F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4601"/>
            <a:ext cx="10888663" cy="436721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5" name="Picture 7" descr="Cisco logo">
            <a:extLst>
              <a:ext uri="{FF2B5EF4-FFF2-40B4-BE49-F238E27FC236}">
                <a16:creationId xmlns:a16="http://schemas.microsoft.com/office/drawing/2014/main" id="{A306AB83-21B8-35B3-AAF1-631ACBC79CB4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3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F6AEA-0C58-DC51-AC84-A907C851EF5B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62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 descr="Cisco logo">
            <a:extLst>
              <a:ext uri="{FF2B5EF4-FFF2-40B4-BE49-F238E27FC236}">
                <a16:creationId xmlns:a16="http://schemas.microsoft.com/office/drawing/2014/main" id="{9A32CA38-C4CF-D4BC-78F1-F151F8F9799C}"/>
              </a:ext>
            </a:extLst>
          </p:cNvPr>
          <p:cNvGrpSpPr>
            <a:grpSpLocks noChangeAspect="1"/>
          </p:cNvGrpSpPr>
          <p:nvPr/>
        </p:nvGrpSpPr>
        <p:grpSpPr>
          <a:xfrm>
            <a:off x="5487122" y="2978332"/>
            <a:ext cx="1217756" cy="64008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0848F511-CD0C-4E21-1411-CA7D0F6E3A43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CE7BD058-D0FF-047D-F5E7-7A0A610E086D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83623A44-0F0F-1370-66F6-0846CAF90985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8ABAB402-379C-A6D8-AF39-B22717AC8652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A0F49F63-D861-23D0-7A32-6898EA38AA9E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62CA1BBC-594E-0B3B-ACB5-5180E647EB68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51B57147-07A3-179D-3B44-669E31BA0779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D2F4977B-6C3A-1749-28D3-74067758D800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7539BE40-6861-0AFB-E72A-25B2630122C7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8726BE87-6F3D-1887-CD70-E89DF7FE7BFC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B3564BA-B2F9-645B-AD4D-30EC3199A221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0B4EEF7D-1D1F-7611-2AD6-3168E2EE165C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Freeform 36">
              <a:extLst>
                <a:ext uri="{FF2B5EF4-FFF2-40B4-BE49-F238E27FC236}">
                  <a16:creationId xmlns:a16="http://schemas.microsoft.com/office/drawing/2014/main" id="{9A55B643-50C9-ECA1-F047-7AF4A01DADB7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6A6ACD1-E596-9055-243C-B9CF5CFB813D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" name="Graphic 2" descr="Cisco logo">
            <a:extLst>
              <a:ext uri="{FF2B5EF4-FFF2-40B4-BE49-F238E27FC236}">
                <a16:creationId xmlns:a16="http://schemas.microsoft.com/office/drawing/2014/main" id="{9511E49C-87EF-F832-D966-9CD3BA430FB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87122" y="2978332"/>
            <a:ext cx="1217756" cy="64008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DD6F0580-00BC-DA0B-3F1F-E664498BC53B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9A9C10B-E206-82E0-67ED-49919F0ED0E4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477CFEB-1F52-5CC2-1AB9-B7FEC7D68FE1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F1D29559-5B8A-0C20-6CB6-2B65D7233A45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2E21F56-B677-F5A6-BD76-FC3793F39612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CBF42878-9FFE-F298-C9F8-CE9F325C262D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6351964E-B603-FB9C-77C8-AD6D32DBB717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17BC3298-F8A2-3974-1552-EFE5DC8A5BB3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A5B1062-A2C6-7AC8-5F4B-67ECA39B31F2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B1B1D19B-5F5B-164B-2F0A-26A83474E9BB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CA2964EA-31EC-B2C9-C2D4-CD74DB532DA7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4E5CEA81-3867-5482-E463-F61A4A5336FA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FBDAED89-AD2A-B0FE-EEF5-DB85298076E3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1EBB94BE-E266-071C-F984-E43F48A409E1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14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5971122" y="1610744"/>
            <a:ext cx="8271948" cy="5987817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5145" y="4310343"/>
            <a:ext cx="8534400" cy="739167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2261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2133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595145" y="4962683"/>
            <a:ext cx="6096000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6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867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5145" y="3293315"/>
            <a:ext cx="8726880" cy="50719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667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3" y="2522736"/>
            <a:ext cx="8754340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5067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3612" y="381532"/>
            <a:ext cx="853440" cy="4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469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5807125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6583331" y="1167341"/>
            <a:ext cx="5049869" cy="4523232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480"/>
              </a:spcBef>
              <a:buClr>
                <a:schemeClr val="tx1"/>
              </a:buClr>
              <a:buSzPct val="80000"/>
              <a:defRPr lang="en-US" sz="2667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lang="en-US" sz="24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667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667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549662" y="6595873"/>
            <a:ext cx="3642852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1" y="6616600"/>
            <a:ext cx="999744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GB"/>
              <a:t>DEVWKS-117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7683" y="2758440"/>
            <a:ext cx="4663636" cy="1341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4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523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784852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1" y="6616600"/>
            <a:ext cx="999744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GB"/>
              <a:t>DEVWKS-117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549662" y="6595873"/>
            <a:ext cx="3642852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999410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1" y="6616600"/>
            <a:ext cx="999744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GB"/>
              <a:t>DEVWKS-117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549662" y="6595873"/>
            <a:ext cx="3642852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688793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1" y="6616600"/>
            <a:ext cx="999744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GB"/>
              <a:t>DEVWKS-117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549662" y="6595873"/>
            <a:ext cx="3642852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9616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nt Only 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sco Live logo and colorful swirling background">
            <a:extLst>
              <a:ext uri="{FF2B5EF4-FFF2-40B4-BE49-F238E27FC236}">
                <a16:creationId xmlns:a16="http://schemas.microsoft.com/office/drawing/2014/main" id="{9CE48706-413F-F039-F123-DA27B0B6240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240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8687585" y="3353586"/>
            <a:ext cx="6858000" cy="15082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1" y="6616600"/>
            <a:ext cx="999744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GB"/>
              <a:t>DEVWKS-117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549662" y="6595873"/>
            <a:ext cx="3642852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9463576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0012" y="2134386"/>
            <a:ext cx="4986528" cy="2589229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48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8334" lvl="0" indent="-8334" defTabSz="121917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1786508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1" y="6616600"/>
            <a:ext cx="999744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GB"/>
              <a:t>DEVWKS-117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549662" y="6595873"/>
            <a:ext cx="3642852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695951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09376" cy="9753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1995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+mn-lt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+mn-lt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317547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+mn-lt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+mn-lt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056821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+mn-lt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+mn-lt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715224" y="6381263"/>
            <a:ext cx="1341120" cy="365592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6583331" y="6616600"/>
            <a:ext cx="999744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GB"/>
              <a:t>DEVWKS-117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549662" y="6595873"/>
            <a:ext cx="3642852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410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nt Only Title Slide 2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sco Live logo and colorful swirling background">
            <a:extLst>
              <a:ext uri="{FF2B5EF4-FFF2-40B4-BE49-F238E27FC236}">
                <a16:creationId xmlns:a16="http://schemas.microsoft.com/office/drawing/2014/main" id="{C70B9301-35B3-CF27-F25D-746C83161ECC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285882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nt Only Title Slide 3, Six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sco Live logo and colorful swirling background">
            <a:extLst>
              <a:ext uri="{FF2B5EF4-FFF2-40B4-BE49-F238E27FC236}">
                <a16:creationId xmlns:a16="http://schemas.microsoft.com/office/drawing/2014/main" id="{BAB225A3-3498-5D17-491F-7780AB9AE99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989D1F9-5949-EAFF-931D-8121D6A66A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50" y="4986338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D1ACE7D-3D09-2D50-1C06-DBAD3893A9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0687" y="4986338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176791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470DCA-01D3-75CC-4B81-AF6AC1F46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98146"/>
            <a:ext cx="274955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6DE8E-18DA-4564-080D-AD4F9F492D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8588" y="29686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1C779-BAEC-654A-5E9A-684AEBA7E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4900" y="29686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7F1A5-67B6-4A78-7FA7-0860E1B6F9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00302-2202-F22C-D162-871BF904F46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89721BA-2483-DEFA-072E-C239D71C61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8588" y="91603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436EA96-10D6-0B67-92C5-C97D6E84A4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900" y="91603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82ADEE-BC09-145D-38EB-0A131B879A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8588" y="153520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0FC43C-1D70-B264-F381-C416AE9C32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4900" y="153520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F1E87A0-E771-2798-AE31-7465A0C8C0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08588" y="215437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376DB2F-8985-8D94-1425-3D32A34E2A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4900" y="215437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6E6B033-A385-D67E-6367-977FD14D4D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8588" y="277354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506B17-A4B6-80A8-C925-5E4DFF0624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4900" y="277354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3CEC6C0-ECF8-09F2-D837-FCB4AC73B5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8588" y="339271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D62E654-52B2-8AE3-CFE7-9BFC3F9A7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4900" y="339271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CC4706E-ABE1-3858-C659-4A0C05085F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8588" y="401188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30AF02C-954A-14DB-B8BE-37D465C1A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900" y="401188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D21AFAF-2F9A-C29E-4D70-334C4224A2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08588" y="4631055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</a:lstStyle>
          <a:p>
            <a:pPr marL="0" lvl="0" algn="r" defTabSz="914400" latinLnBrk="0"/>
            <a:r>
              <a:rPr lang="en-US" dirty="0"/>
              <a:t>##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6409D04-B0ED-ADB8-E812-E3189B6CD7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4900" y="4631055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 dirty="0"/>
              <a:t>Agenda list placeholder</a:t>
            </a:r>
          </a:p>
        </p:txBody>
      </p:sp>
    </p:spTree>
    <p:extLst>
      <p:ext uri="{BB962C8B-B14F-4D97-AF65-F5344CB8AC3E}">
        <p14:creationId xmlns:p14="http://schemas.microsoft.com/office/powerpoint/2010/main" val="4980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754" y="1244599"/>
            <a:ext cx="11544396" cy="483532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B4362-70A2-3ADC-C4AA-ADA6E4E09C94}"/>
              </a:ext>
            </a:extLst>
          </p:cNvPr>
          <p:cNvSpPr>
            <a:spLocks/>
          </p:cNvSpPr>
          <p:nvPr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2B348-7CFA-9BD7-7FBA-A3E160A67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30688" y="6445885"/>
            <a:ext cx="3727450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CAE8E-F596-3416-3914-B7C065191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5425" y="6448929"/>
            <a:ext cx="1773238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fld id="{C3C42FAE-7A31-41D3-A712-51D9B15D0B1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E912C7E4-465D-A60D-49E8-6866FAAE6559}"/>
              </a:ext>
            </a:extLst>
          </p:cNvPr>
          <p:cNvPicPr>
            <a:picLocks noChangeAspect="1"/>
          </p:cNvPicPr>
          <p:nvPr/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26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60" r:id="rId11"/>
    <p:sldLayoutId id="2147483961" r:id="rId12"/>
    <p:sldLayoutId id="2147483920" r:id="rId13"/>
    <p:sldLayoutId id="2147483962" r:id="rId14"/>
    <p:sldLayoutId id="2147483963" r:id="rId15"/>
    <p:sldLayoutId id="2147483921" r:id="rId16"/>
    <p:sldLayoutId id="2147483922" r:id="rId17"/>
    <p:sldLayoutId id="2147483923" r:id="rId18"/>
    <p:sldLayoutId id="2147483924" r:id="rId19"/>
    <p:sldLayoutId id="2147483925" r:id="rId20"/>
    <p:sldLayoutId id="2147483926" r:id="rId21"/>
    <p:sldLayoutId id="2147483927" r:id="rId22"/>
    <p:sldLayoutId id="2147483928" r:id="rId23"/>
    <p:sldLayoutId id="2147483929" r:id="rId24"/>
    <p:sldLayoutId id="2147483930" r:id="rId25"/>
    <p:sldLayoutId id="2147483931" r:id="rId26"/>
    <p:sldLayoutId id="2147483932" r:id="rId27"/>
    <p:sldLayoutId id="2147483933" r:id="rId28"/>
    <p:sldLayoutId id="2147483934" r:id="rId29"/>
    <p:sldLayoutId id="2147483935" r:id="rId30"/>
    <p:sldLayoutId id="2147483936" r:id="rId31"/>
    <p:sldLayoutId id="2147483937" r:id="rId32"/>
    <p:sldLayoutId id="2147483938" r:id="rId33"/>
    <p:sldLayoutId id="2147483939" r:id="rId34"/>
    <p:sldLayoutId id="2147483940" r:id="rId35"/>
    <p:sldLayoutId id="2147483941" r:id="rId36"/>
    <p:sldLayoutId id="2147483942" r:id="rId37"/>
    <p:sldLayoutId id="2147483943" r:id="rId38"/>
    <p:sldLayoutId id="2147483944" r:id="rId39"/>
    <p:sldLayoutId id="2147483945" r:id="rId40"/>
    <p:sldLayoutId id="2147483946" r:id="rId41"/>
    <p:sldLayoutId id="2147483947" r:id="rId42"/>
    <p:sldLayoutId id="2147483948" r:id="rId43"/>
    <p:sldLayoutId id="2147483949" r:id="rId44"/>
    <p:sldLayoutId id="2147483950" r:id="rId45"/>
    <p:sldLayoutId id="2147483951" r:id="rId46"/>
    <p:sldLayoutId id="2147483952" r:id="rId47"/>
    <p:sldLayoutId id="2147483953" r:id="rId48"/>
    <p:sldLayoutId id="2147483954" r:id="rId49"/>
    <p:sldLayoutId id="2147483955" r:id="rId50"/>
    <p:sldLayoutId id="2147483956" r:id="rId51"/>
    <p:sldLayoutId id="2147483957" r:id="rId52"/>
    <p:sldLayoutId id="2147483958" r:id="rId53"/>
    <p:sldLayoutId id="2147483959" r:id="rId54"/>
    <p:sldLayoutId id="2147483964" r:id="rId55"/>
    <p:sldLayoutId id="2147483965" r:id="rId56"/>
    <p:sldLayoutId id="2147483966" r:id="rId57"/>
    <p:sldLayoutId id="2147483967" r:id="rId58"/>
    <p:sldLayoutId id="2147483968" r:id="rId59"/>
    <p:sldLayoutId id="2147483969" r:id="rId60"/>
    <p:sldLayoutId id="2147483970" r:id="rId61"/>
    <p:sldLayoutId id="2147483971" r:id="rId62"/>
    <p:sldLayoutId id="2147483972" r:id="rId6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2276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Tx/>
        <a:buSzPct val="70000"/>
        <a:buFont typeface="Arial" panose="020B0604020202020204" pitchFamily="34" charset="0"/>
        <a:buNone/>
        <a:defRPr lang="en-US" sz="32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8288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1pPr>
      <a:lvl2pPr marL="36576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2pPr>
      <a:lvl3pPr marL="54864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3pPr>
      <a:lvl4pPr marL="73152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4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4pPr>
      <a:lvl5pPr marL="91440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orient="horz" pos="2160">
          <p15:clr>
            <a:srgbClr val="F26B43"/>
          </p15:clr>
        </p15:guide>
        <p15:guide id="67" pos="204" userDrawn="1">
          <p15:clr>
            <a:srgbClr val="F26B43"/>
          </p15:clr>
        </p15:guide>
        <p15:guide id="68" pos="7476" userDrawn="1">
          <p15:clr>
            <a:srgbClr val="F26B43"/>
          </p15:clr>
        </p15:guide>
        <p15:guide id="69" pos="3840" userDrawn="1">
          <p15:clr>
            <a:srgbClr val="F26B43"/>
          </p15:clr>
        </p15:guide>
        <p15:guide id="70" orient="horz" pos="3827" userDrawn="1">
          <p15:clr>
            <a:srgbClr val="9FCC3B"/>
          </p15:clr>
        </p15:guide>
        <p15:guide id="71" orient="horz" pos="202" userDrawn="1">
          <p15:clr>
            <a:srgbClr val="F26B43"/>
          </p15:clr>
        </p15:guide>
        <p15:guide id="72" orient="horz" pos="392" userDrawn="1">
          <p15:clr>
            <a:srgbClr val="A4A3A4"/>
          </p15:clr>
        </p15:guide>
        <p15:guide id="73" orient="horz" pos="2552" userDrawn="1">
          <p15:clr>
            <a:srgbClr val="A4A3A4"/>
          </p15:clr>
        </p15:guide>
        <p15:guide id="74" orient="horz" pos="600" userDrawn="1">
          <p15:clr>
            <a:srgbClr val="A4A3A4"/>
          </p15:clr>
        </p15:guide>
        <p15:guide id="75" orient="horz" pos="1766" userDrawn="1">
          <p15:clr>
            <a:srgbClr val="A4A3A4"/>
          </p15:clr>
        </p15:guide>
        <p15:guide id="76" orient="horz" pos="2355" userDrawn="1">
          <p15:clr>
            <a:srgbClr val="A4A3A4"/>
          </p15:clr>
        </p15:guide>
        <p15:guide id="77" orient="horz" pos="4118" userDrawn="1">
          <p15:clr>
            <a:srgbClr val="F26B43"/>
          </p15:clr>
        </p15:guide>
        <p15:guide id="78" orient="horz" pos="1178" userDrawn="1">
          <p15:clr>
            <a:srgbClr val="A4A3A4"/>
          </p15:clr>
        </p15:guide>
        <p15:guide id="79" orient="horz" pos="1374" userDrawn="1">
          <p15:clr>
            <a:srgbClr val="A4A3A4"/>
          </p15:clr>
        </p15:guide>
        <p15:guide id="80" orient="horz" pos="1570" userDrawn="1">
          <p15:clr>
            <a:srgbClr val="A4A3A4"/>
          </p15:clr>
        </p15:guide>
        <p15:guide id="81" pos="703" userDrawn="1">
          <p15:clr>
            <a:srgbClr val="A4A3A4"/>
          </p15:clr>
        </p15:guide>
        <p15:guide id="82" pos="820" userDrawn="1">
          <p15:clr>
            <a:srgbClr val="A4A3A4"/>
          </p15:clr>
        </p15:guide>
        <p15:guide id="83" pos="1321" userDrawn="1">
          <p15:clr>
            <a:srgbClr val="A4A3A4"/>
          </p15:clr>
        </p15:guide>
        <p15:guide id="84" pos="1435" userDrawn="1">
          <p15:clr>
            <a:srgbClr val="A4A3A4"/>
          </p15:clr>
        </p15:guide>
        <p15:guide id="85" pos="1936" userDrawn="1">
          <p15:clr>
            <a:srgbClr val="A4A3A4"/>
          </p15:clr>
        </p15:guide>
        <p15:guide id="86" pos="2051" userDrawn="1">
          <p15:clr>
            <a:srgbClr val="A4A3A4"/>
          </p15:clr>
        </p15:guide>
        <p15:guide id="87" pos="2551" userDrawn="1">
          <p15:clr>
            <a:srgbClr val="A4A3A4"/>
          </p15:clr>
        </p15:guide>
        <p15:guide id="88" pos="2665" userDrawn="1">
          <p15:clr>
            <a:srgbClr val="A4A3A4"/>
          </p15:clr>
        </p15:guide>
        <p15:guide id="89" pos="3167" userDrawn="1">
          <p15:clr>
            <a:srgbClr val="A4A3A4"/>
          </p15:clr>
        </p15:guide>
        <p15:guide id="90" pos="3281" userDrawn="1">
          <p15:clr>
            <a:srgbClr val="A4A3A4"/>
          </p15:clr>
        </p15:guide>
        <p15:guide id="91" pos="3783" userDrawn="1">
          <p15:clr>
            <a:srgbClr val="A4A3A4"/>
          </p15:clr>
        </p15:guide>
        <p15:guide id="92" pos="3896" userDrawn="1">
          <p15:clr>
            <a:srgbClr val="A4A3A4"/>
          </p15:clr>
        </p15:guide>
        <p15:guide id="93" pos="4397" userDrawn="1">
          <p15:clr>
            <a:srgbClr val="A4A3A4"/>
          </p15:clr>
        </p15:guide>
        <p15:guide id="94" pos="4512" userDrawn="1">
          <p15:clr>
            <a:srgbClr val="A4A3A4"/>
          </p15:clr>
        </p15:guide>
        <p15:guide id="95" pos="5013" userDrawn="1">
          <p15:clr>
            <a:srgbClr val="A4A3A4"/>
          </p15:clr>
        </p15:guide>
        <p15:guide id="96" pos="5128" userDrawn="1">
          <p15:clr>
            <a:srgbClr val="A4A3A4"/>
          </p15:clr>
        </p15:guide>
        <p15:guide id="97" pos="5629" userDrawn="1">
          <p15:clr>
            <a:srgbClr val="A4A3A4"/>
          </p15:clr>
        </p15:guide>
        <p15:guide id="98" pos="5742" userDrawn="1">
          <p15:clr>
            <a:srgbClr val="A4A3A4"/>
          </p15:clr>
        </p15:guide>
        <p15:guide id="99" pos="6244" userDrawn="1">
          <p15:clr>
            <a:srgbClr val="A4A3A4"/>
          </p15:clr>
        </p15:guide>
        <p15:guide id="100" pos="6359" userDrawn="1">
          <p15:clr>
            <a:srgbClr val="A4A3A4"/>
          </p15:clr>
        </p15:guide>
        <p15:guide id="101" pos="6859" userDrawn="1">
          <p15:clr>
            <a:srgbClr val="A4A3A4"/>
          </p15:clr>
        </p15:guide>
        <p15:guide id="102" pos="6975" userDrawn="1">
          <p15:clr>
            <a:srgbClr val="A4A3A4"/>
          </p15:clr>
        </p15:guide>
        <p15:guide id="103" orient="horz" pos="784" userDrawn="1">
          <p15:clr>
            <a:srgbClr val="A4A3A4"/>
          </p15:clr>
        </p15:guide>
        <p15:guide id="104" orient="horz" pos="980" userDrawn="1">
          <p15:clr>
            <a:srgbClr val="A4A3A4"/>
          </p15:clr>
        </p15:guide>
        <p15:guide id="105" orient="horz" pos="1962" userDrawn="1">
          <p15:clr>
            <a:srgbClr val="A4A3A4"/>
          </p15:clr>
        </p15:guide>
        <p15:guide id="106" orient="horz" pos="2747" userDrawn="1">
          <p15:clr>
            <a:srgbClr val="A4A3A4"/>
          </p15:clr>
        </p15:guide>
        <p15:guide id="107" orient="horz" pos="2945" userDrawn="1">
          <p15:clr>
            <a:srgbClr val="A4A3A4"/>
          </p15:clr>
        </p15:guide>
        <p15:guide id="108" orient="horz" pos="3141" userDrawn="1">
          <p15:clr>
            <a:srgbClr val="A4A3A4"/>
          </p15:clr>
        </p15:guide>
        <p15:guide id="109" orient="horz" pos="3337" userDrawn="1">
          <p15:clr>
            <a:srgbClr val="A4A3A4"/>
          </p15:clr>
        </p15:guide>
        <p15:guide id="110" orient="horz" pos="3535" userDrawn="1">
          <p15:clr>
            <a:srgbClr val="A4A3A4"/>
          </p15:clr>
        </p15:guide>
        <p15:guide id="111" orient="horz" pos="3730" userDrawn="1">
          <p15:clr>
            <a:srgbClr val="A4A3A4"/>
          </p15:clr>
        </p15:guide>
        <p15:guide id="112" orient="horz" pos="3936" userDrawn="1">
          <p15:clr>
            <a:srgbClr val="A4A3A4"/>
          </p15:clr>
        </p15:guide>
        <p15:guide id="113" orient="horz" pos="187" userDrawn="1">
          <p15:clr>
            <a:srgbClr val="9FCC3B"/>
          </p15:clr>
        </p15:guide>
        <p15:guide id="114" pos="455" userDrawn="1">
          <p15:clr>
            <a:srgbClr val="9FCC3B"/>
          </p15:clr>
        </p15:guide>
        <p15:guide id="115" pos="1069" userDrawn="1">
          <p15:clr>
            <a:srgbClr val="9FCC3B"/>
          </p15:clr>
        </p15:guide>
        <p15:guide id="116" pos="1685" userDrawn="1">
          <p15:clr>
            <a:srgbClr val="9FCC3B"/>
          </p15:clr>
        </p15:guide>
        <p15:guide id="117" pos="2301" userDrawn="1">
          <p15:clr>
            <a:srgbClr val="9FCC3B"/>
          </p15:clr>
        </p15:guide>
        <p15:guide id="118" pos="2915" userDrawn="1">
          <p15:clr>
            <a:srgbClr val="9FCC3B"/>
          </p15:clr>
        </p15:guide>
        <p15:guide id="119" pos="3531" userDrawn="1">
          <p15:clr>
            <a:srgbClr val="9FCC3B"/>
          </p15:clr>
        </p15:guide>
        <p15:guide id="120" pos="4146" userDrawn="1">
          <p15:clr>
            <a:srgbClr val="9FCC3B"/>
          </p15:clr>
        </p15:guide>
        <p15:guide id="121" pos="4762" userDrawn="1">
          <p15:clr>
            <a:srgbClr val="9FCC3B"/>
          </p15:clr>
        </p15:guide>
        <p15:guide id="122" pos="5378" userDrawn="1">
          <p15:clr>
            <a:srgbClr val="9FCC3B"/>
          </p15:clr>
        </p15:guide>
        <p15:guide id="123" pos="5992" userDrawn="1">
          <p15:clr>
            <a:srgbClr val="9FCC3B"/>
          </p15:clr>
        </p15:guide>
        <p15:guide id="124" pos="6609" userDrawn="1">
          <p15:clr>
            <a:srgbClr val="9FCC3B"/>
          </p15:clr>
        </p15:guide>
        <p15:guide id="125" pos="7225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meraki.io/webhook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hyperlink" Target="https://github.com/meraki/webhook-payload-templat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dashboard.meraki.com/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https://github.com/meraki/webhook-payload-templates/tree/main/datado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docs.datadoghq.com/api/latest/event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webex.com/docs/api/getting-started" TargetMode="Externa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6.png"/><Relationship Id="rId5" Type="http://schemas.openxmlformats.org/officeDocument/2006/relationships/hyperlink" Target="https://developer.webex.com/buttons-and-cards-designer" TargetMode="External"/><Relationship Id="rId4" Type="http://schemas.openxmlformats.org/officeDocument/2006/relationships/hyperlink" Target="https://developer.webex.com/docs/api/v1/messages/create-a-mess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eraki.io/api/create-device-live-tools-ping" TargetMode="Externa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raki.io/webhooks" TargetMode="External"/><Relationship Id="rId2" Type="http://schemas.openxmlformats.org/officeDocument/2006/relationships/hyperlink" Target="https://developer.cisco.com/meraki/api-v1/#!overview" TargetMode="External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hyperlink" Target="http://meraki.com/marketplace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hyperlink" Target="https://developer.cisco.com/meraki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gif"/><Relationship Id="rId10" Type="http://schemas.openxmlformats.org/officeDocument/2006/relationships/image" Target="../media/image28.png"/><Relationship Id="rId19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060B8E-D10A-633E-0DA4-566E6D09D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Cisco Meraki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D2554-4D93-1F30-6667-108A316E88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i="0" dirty="0">
                <a:effectLst/>
                <a:latin typeface="CiscoSans"/>
              </a:rPr>
              <a:t>DEVWKS-1117</a:t>
            </a:r>
            <a:endParaRPr lang="en-NL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8A10DCD-2CB0-4EE5-5831-08D642296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NL" dirty="0"/>
              <a:t>Cory Guynn, API Product Management Architect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50B3B-0CA2-1EBE-E824-B0EBEDA430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Mastering Webhook Alerts &amp; Callbacks</a:t>
            </a:r>
            <a:endParaRPr lang="en-GB" b="1" i="0" dirty="0">
              <a:effectLst/>
              <a:latin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334757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319DF-D942-9576-9920-8E5CF7EC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0AA3-D998-7F44-F3BD-3E6DFB4B13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3743" y="342957"/>
            <a:ext cx="2625966" cy="472007"/>
          </a:xfrm>
        </p:spPr>
        <p:txBody>
          <a:bodyPr/>
          <a:lstStyle/>
          <a:p>
            <a:r>
              <a:rPr lang="en-US" dirty="0"/>
              <a:t>Webhooks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06E0D-DC50-F4E2-5BF8-044AD06B480E}"/>
              </a:ext>
            </a:extLst>
          </p:cNvPr>
          <p:cNvSpPr txBox="1"/>
          <p:nvPr/>
        </p:nvSpPr>
        <p:spPr>
          <a:xfrm>
            <a:off x="593384" y="1435368"/>
            <a:ext cx="3988277" cy="43901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  <a:ea typeface="ＭＳ Ｐゴシック"/>
              </a:rPr>
              <a:t>Send Meraki alerts to other services automatically</a:t>
            </a:r>
          </a:p>
          <a:p>
            <a:endParaRPr lang="en-US" sz="2133" dirty="0">
              <a:solidFill>
                <a:schemeClr val="bg1"/>
              </a:solidFill>
            </a:endParaRPr>
          </a:p>
          <a:p>
            <a:r>
              <a:rPr lang="en-US" sz="2133" dirty="0">
                <a:solidFill>
                  <a:schemeClr val="bg1"/>
                </a:solidFill>
                <a:ea typeface="ＭＳ Ｐゴシック"/>
              </a:rPr>
              <a:t>Use a webhook template to interface with 3rd party APIs</a:t>
            </a:r>
            <a:endParaRPr lang="en-US" sz="2133" dirty="0">
              <a:solidFill>
                <a:schemeClr val="bg1"/>
              </a:solidFill>
            </a:endParaRPr>
          </a:p>
          <a:p>
            <a:endParaRPr lang="en-US" sz="2133" dirty="0">
              <a:solidFill>
                <a:schemeClr val="bg1"/>
              </a:solidFill>
              <a:ea typeface="ＭＳ Ｐゴシック"/>
            </a:endParaRPr>
          </a:p>
          <a:p>
            <a:r>
              <a:rPr lang="en-US" sz="2133" dirty="0">
                <a:solidFill>
                  <a:schemeClr val="bg1"/>
                </a:solidFill>
                <a:ea typeface="ＭＳ Ｐゴシック"/>
              </a:rPr>
              <a:t>Integrations made simple</a:t>
            </a:r>
          </a:p>
          <a:p>
            <a:endParaRPr lang="en-US" sz="2133" dirty="0">
              <a:solidFill>
                <a:schemeClr val="bg1"/>
              </a:solidFill>
            </a:endParaRPr>
          </a:p>
          <a:p>
            <a:pPr marL="380990" indent="-380990">
              <a:buFont typeface="Wingdings"/>
              <a:buChar char="ü"/>
            </a:pPr>
            <a:r>
              <a:rPr lang="en-US" sz="2133" dirty="0">
                <a:solidFill>
                  <a:schemeClr val="bg1"/>
                </a:solidFill>
                <a:ea typeface="ＭＳ Ｐゴシック"/>
              </a:rPr>
              <a:t>Messaging </a:t>
            </a:r>
            <a:endParaRPr lang="en-US" sz="2133" dirty="0">
              <a:solidFill>
                <a:schemeClr val="bg1"/>
              </a:solidFill>
            </a:endParaRPr>
          </a:p>
          <a:p>
            <a:pPr marL="380990" indent="-380990">
              <a:buFont typeface="Wingdings"/>
              <a:buChar char="ü"/>
            </a:pPr>
            <a:r>
              <a:rPr lang="en-US" sz="2133" dirty="0">
                <a:solidFill>
                  <a:schemeClr val="bg1"/>
                </a:solidFill>
                <a:ea typeface="ＭＳ Ｐゴシック"/>
              </a:rPr>
              <a:t>Monitoring</a:t>
            </a:r>
            <a:endParaRPr lang="en-US" sz="2133" dirty="0">
              <a:solidFill>
                <a:schemeClr val="bg1"/>
              </a:solidFill>
            </a:endParaRPr>
          </a:p>
          <a:p>
            <a:pPr marL="380990" indent="-380990">
              <a:buFont typeface="Wingdings"/>
              <a:buChar char="ü"/>
            </a:pPr>
            <a:r>
              <a:rPr lang="en-US" sz="2133" dirty="0">
                <a:solidFill>
                  <a:schemeClr val="bg1"/>
                </a:solidFill>
                <a:ea typeface="ＭＳ Ｐゴシック"/>
              </a:rPr>
              <a:t>Logging</a:t>
            </a:r>
            <a:endParaRPr lang="en-US" sz="2133" dirty="0">
              <a:solidFill>
                <a:schemeClr val="bg1"/>
              </a:solidFill>
            </a:endParaRPr>
          </a:p>
          <a:p>
            <a:pPr marL="380990" indent="-380990">
              <a:buFont typeface="Wingdings"/>
              <a:buChar char="ü"/>
            </a:pPr>
            <a:r>
              <a:rPr lang="en-US" sz="2133" dirty="0">
                <a:solidFill>
                  <a:schemeClr val="bg1"/>
                </a:solidFill>
                <a:ea typeface="ＭＳ Ｐゴシック"/>
              </a:rPr>
              <a:t>IoT</a:t>
            </a:r>
            <a:endParaRPr lang="en-US" sz="2133" dirty="0">
              <a:solidFill>
                <a:schemeClr val="bg1"/>
              </a:solidFill>
            </a:endParaRPr>
          </a:p>
          <a:p>
            <a:endParaRPr lang="en-US" sz="2133" dirty="0">
              <a:solidFill>
                <a:schemeClr val="bg1"/>
              </a:solidFill>
              <a:ea typeface="ＭＳ Ｐゴシック"/>
            </a:endParaRPr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B563BC04-5EC6-D369-EC65-4B2DB531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80" y="2016243"/>
            <a:ext cx="986973" cy="976604"/>
          </a:xfrm>
          <a:prstGeom prst="rect">
            <a:avLst/>
          </a:prstGeom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4123CCF7-B448-4B85-A141-2973068D1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05" y="3838731"/>
            <a:ext cx="3988277" cy="17434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4B6EEA-2AB8-872A-5FA0-6E57885AF65E}"/>
              </a:ext>
            </a:extLst>
          </p:cNvPr>
          <p:cNvCxnSpPr/>
          <p:nvPr/>
        </p:nvCxnSpPr>
        <p:spPr>
          <a:xfrm>
            <a:off x="5897814" y="3097495"/>
            <a:ext cx="7909" cy="54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C0B1C98-C1C1-448A-1F16-AC2DD4661F23}"/>
              </a:ext>
            </a:extLst>
          </p:cNvPr>
          <p:cNvSpPr txBox="1"/>
          <p:nvPr/>
        </p:nvSpPr>
        <p:spPr>
          <a:xfrm>
            <a:off x="4432540" y="5417390"/>
            <a:ext cx="36576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​</a:t>
            </a:r>
            <a:br>
              <a:rPr lang="en-US" sz="2400" dirty="0"/>
            </a:br>
            <a:r>
              <a:rPr lang="en-US" sz="2400" dirty="0">
                <a:solidFill>
                  <a:srgbClr val="00BCEB"/>
                </a:solidFill>
                <a:cs typeface="Segoe UI"/>
                <a:hlinkClick r:id="rId4"/>
              </a:rPr>
              <a:t>Meraki.io/webhooks</a:t>
            </a:r>
            <a:endParaRPr lang="en-US" sz="2400" dirty="0"/>
          </a:p>
        </p:txBody>
      </p:sp>
      <p:pic>
        <p:nvPicPr>
          <p:cNvPr id="7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B3C37B-8E14-ED05-6D01-C8360A4B6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325" y="1512261"/>
            <a:ext cx="3183148" cy="3244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1C485D9-5E08-4E85-C697-07C932F22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370" y="3718396"/>
            <a:ext cx="2043743" cy="2296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795335-1AE8-422C-F453-185CC1D604D3}"/>
              </a:ext>
            </a:extLst>
          </p:cNvPr>
          <p:cNvSpPr txBox="1"/>
          <p:nvPr/>
        </p:nvSpPr>
        <p:spPr>
          <a:xfrm>
            <a:off x="8814039" y="1373756"/>
            <a:ext cx="31040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ea typeface="ＭＳ Ｐゴシック"/>
            </a:endParaRPr>
          </a:p>
        </p:txBody>
      </p:sp>
      <p:pic>
        <p:nvPicPr>
          <p:cNvPr id="15" name="Graphic 15" descr="Warning with solid fill">
            <a:extLst>
              <a:ext uri="{FF2B5EF4-FFF2-40B4-BE49-F238E27FC236}">
                <a16:creationId xmlns:a16="http://schemas.microsoft.com/office/drawing/2014/main" id="{97901308-E687-60BB-CD60-B3C7F332B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174" y="1000663"/>
            <a:ext cx="536277" cy="53627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BD4715-D591-730F-A871-A7EF3AE228C0}"/>
              </a:ext>
            </a:extLst>
          </p:cNvPr>
          <p:cNvCxnSpPr>
            <a:cxnSpLocks/>
          </p:cNvCxnSpPr>
          <p:nvPr/>
        </p:nvCxnSpPr>
        <p:spPr>
          <a:xfrm flipH="1">
            <a:off x="5902128" y="1674133"/>
            <a:ext cx="2873" cy="24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0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en-US"/>
              <a:t>Webhook Integrations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00ECF-EB14-04F1-3626-0F0FD00A8FF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647" y="2714079"/>
            <a:ext cx="2015916" cy="36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9853" y="4470912"/>
            <a:ext cx="1695505" cy="58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7043" y="3278267"/>
            <a:ext cx="1081104" cy="98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227" y="4355302"/>
            <a:ext cx="1495248" cy="50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626" y="2727169"/>
            <a:ext cx="1922335" cy="334283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</a:effectLst>
        </p:spPr>
      </p:pic>
      <p:pic>
        <p:nvPicPr>
          <p:cNvPr id="386" name="Google Shape;386;p51"/>
          <p:cNvPicPr preferRelativeResize="0"/>
          <p:nvPr/>
        </p:nvPicPr>
        <p:blipFill rotWithShape="1">
          <a:blip r:embed="rId8">
            <a:alphaModFix/>
          </a:blip>
          <a:srcRect l="34305" t="39962" r="34074" b="41093"/>
          <a:stretch/>
        </p:blipFill>
        <p:spPr>
          <a:xfrm>
            <a:off x="6232629" y="3638955"/>
            <a:ext cx="1833107" cy="334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87" name="Google Shape;387;p51"/>
          <p:cNvSpPr txBox="1"/>
          <p:nvPr/>
        </p:nvSpPr>
        <p:spPr>
          <a:xfrm>
            <a:off x="3131002" y="5969787"/>
            <a:ext cx="6203248" cy="38469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7DBB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r>
              <a:rPr lang="en-US" sz="1300">
                <a:latin typeface="Inter Light"/>
                <a:ea typeface="Inter Light"/>
                <a:cs typeface="Inter Light"/>
                <a:sym typeface="Inter Light"/>
              </a:rPr>
              <a:t>A</a:t>
            </a:r>
            <a:r>
              <a:rPr lang="en-US" sz="130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vailable at: </a:t>
            </a:r>
            <a:r>
              <a:rPr lang="en-US" sz="1300" u="sng">
                <a:solidFill>
                  <a:srgbClr val="0000FF"/>
                </a:solidFill>
                <a:latin typeface="Inter Light"/>
                <a:ea typeface="Inter Light"/>
                <a:cs typeface="Inter Light"/>
                <a:sym typeface="Inter Ligh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https://github.com/meraki/webhook-payload-templates</a:t>
            </a:r>
            <a:r>
              <a:rPr lang="en-US" sz="1300">
                <a:solidFill>
                  <a:srgbClr val="0000FF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sz="1300">
              <a:solidFill>
                <a:srgbClr val="0000FF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2726" y="2085076"/>
            <a:ext cx="1589025" cy="15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7898" y="4013700"/>
            <a:ext cx="1438684" cy="809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390" name="Google Shape;390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1699" y="2617349"/>
            <a:ext cx="1438676" cy="80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73289" y="3809969"/>
            <a:ext cx="1695500" cy="1148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Quick Start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43E9D-DB6B-6FE4-3509-B009FBE0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DEVWKS-117</a:t>
            </a:r>
          </a:p>
        </p:txBody>
      </p:sp>
      <p:sp>
        <p:nvSpPr>
          <p:cNvPr id="403" name="Google Shape;403;p53"/>
          <p:cNvSpPr txBox="1">
            <a:spLocks noGrp="1"/>
          </p:cNvSpPr>
          <p:nvPr>
            <p:ph type="title" idx="4294967295"/>
          </p:nvPr>
        </p:nvSpPr>
        <p:spPr>
          <a:xfrm>
            <a:off x="1182688" y="255588"/>
            <a:ext cx="11009312" cy="976312"/>
          </a:xfrm>
          <a:prstGeom prst="rect">
            <a:avLst/>
          </a:prstGeom>
        </p:spPr>
        <p:txBody>
          <a:bodyPr spcFirstLastPara="1"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Configuring a Webhook</a:t>
            </a:r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427" y="1874449"/>
            <a:ext cx="6091776" cy="1311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5" name="Google Shape;405;p53"/>
          <p:cNvSpPr txBox="1"/>
          <p:nvPr/>
        </p:nvSpPr>
        <p:spPr>
          <a:xfrm>
            <a:off x="1905000" y="2074326"/>
            <a:ext cx="3312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Add a Webhook HTTPS receiver</a:t>
            </a:r>
            <a:endParaRPr sz="24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426" y="3580777"/>
            <a:ext cx="6377527" cy="902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7" name="Google Shape;407;p53"/>
          <p:cNvSpPr txBox="1"/>
          <p:nvPr/>
        </p:nvSpPr>
        <p:spPr>
          <a:xfrm>
            <a:off x="1841500" y="3783177"/>
            <a:ext cx="3570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Assign the webhook as a recipient for alerts</a:t>
            </a:r>
            <a:endParaRPr sz="24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08" name="Google Shape;40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425" y="4982125"/>
            <a:ext cx="6091776" cy="1231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9" name="Google Shape;409;p53"/>
          <p:cNvSpPr txBox="1"/>
          <p:nvPr/>
        </p:nvSpPr>
        <p:spPr>
          <a:xfrm>
            <a:off x="1905000" y="5397751"/>
            <a:ext cx="3570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Add or edit webhook templates</a:t>
            </a:r>
            <a:endParaRPr sz="24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646565" y="1462713"/>
            <a:ext cx="5325600" cy="379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100" b="1" i="1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Meraki Dashboard</a:t>
            </a:r>
            <a:r>
              <a:rPr lang="en-US" sz="1100" b="1" i="1" dirty="0">
                <a:solidFill>
                  <a:schemeClr val="bg1"/>
                </a:solidFill>
              </a:rPr>
              <a:t> </a:t>
            </a:r>
            <a:r>
              <a:rPr lang="en-US" sz="1100" b="1" i="1" dirty="0">
                <a:solidFill>
                  <a:schemeClr val="dk1"/>
                </a:solidFill>
              </a:rPr>
              <a:t>→ Network-wide → Alerts</a:t>
            </a:r>
            <a:endParaRPr sz="24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2227A-655E-1B6F-F971-8F3BC6D0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  <p:sp>
        <p:nvSpPr>
          <p:cNvPr id="416" name="Google Shape;416;p54"/>
          <p:cNvSpPr txBox="1">
            <a:spLocks noGrp="1"/>
          </p:cNvSpPr>
          <p:nvPr>
            <p:ph type="title" idx="4294967295"/>
          </p:nvPr>
        </p:nvSpPr>
        <p:spPr>
          <a:xfrm>
            <a:off x="1182688" y="255588"/>
            <a:ext cx="11009312" cy="976312"/>
          </a:xfrm>
          <a:prstGeom prst="rect">
            <a:avLst/>
          </a:prstGeom>
        </p:spPr>
        <p:txBody>
          <a:bodyPr spcFirstLastPara="1"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Configuring Webhook Templates</a:t>
            </a:r>
            <a:endParaRPr/>
          </a:p>
        </p:txBody>
      </p:sp>
      <p:sp>
        <p:nvSpPr>
          <p:cNvPr id="417" name="Google Shape;417;p54"/>
          <p:cNvSpPr txBox="1"/>
          <p:nvPr/>
        </p:nvSpPr>
        <p:spPr>
          <a:xfrm>
            <a:off x="385075" y="5172026"/>
            <a:ext cx="47154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>
                <a:solidFill>
                  <a:schemeClr val="dk1"/>
                </a:solidFill>
              </a:rPr>
              <a:t>Select an existing template or create a new one to open the editor.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18" name="Google Shape;4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297676"/>
            <a:ext cx="5943600" cy="3362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19" name="Google Shape;419;p54"/>
          <p:cNvSpPr txBox="1"/>
          <p:nvPr/>
        </p:nvSpPr>
        <p:spPr>
          <a:xfrm>
            <a:off x="6443226" y="4726286"/>
            <a:ext cx="5363700" cy="190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indent="-317492">
              <a:buSzPts val="1400"/>
              <a:buFont typeface="Inter Light"/>
              <a:buChar char="➢"/>
            </a:pP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View and Edit webhook templates</a:t>
            </a:r>
            <a:b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 indent="-317492">
              <a:buSzPts val="1400"/>
              <a:buFont typeface="Inter Light"/>
              <a:buChar char="➢"/>
            </a:pP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Preview the results with different alert types</a:t>
            </a:r>
            <a:b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 indent="-317492">
              <a:buSzPts val="1400"/>
              <a:buFont typeface="Inter Light"/>
              <a:buChar char="➢"/>
            </a:pP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Send a test to a webhook receiver URL 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75" y="1448239"/>
            <a:ext cx="5668500" cy="30612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94074-A911-F11D-5565-27D1499C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426" name="Google Shape;426;p55"/>
          <p:cNvSpPr txBox="1">
            <a:spLocks noGrp="1"/>
          </p:cNvSpPr>
          <p:nvPr>
            <p:ph type="title" idx="4294967295"/>
          </p:nvPr>
        </p:nvSpPr>
        <p:spPr>
          <a:xfrm>
            <a:off x="538332" y="298584"/>
            <a:ext cx="11544300" cy="492125"/>
          </a:xfrm>
          <a:prstGeom prst="rect">
            <a:avLst/>
          </a:prstGeom>
        </p:spPr>
        <p:txBody>
          <a:bodyPr spcFirstLastPara="1"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Webhook Template Editor</a:t>
            </a:r>
            <a:endParaRPr dirty="0"/>
          </a:p>
        </p:txBody>
      </p:sp>
      <p:pic>
        <p:nvPicPr>
          <p:cNvPr id="427" name="Google Shape;4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228" y="1465774"/>
            <a:ext cx="4127120" cy="23347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8" name="Google Shape;4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589" y="4228997"/>
            <a:ext cx="4551921" cy="9847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4162" y="3166475"/>
            <a:ext cx="2466116" cy="25748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0" name="Google Shape;43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927" y="1894420"/>
            <a:ext cx="2535012" cy="2648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431" name="Google Shape;431;p55"/>
          <p:cNvCxnSpPr>
            <a:cxnSpLocks/>
          </p:cNvCxnSpPr>
          <p:nvPr/>
        </p:nvCxnSpPr>
        <p:spPr>
          <a:xfrm flipH="1">
            <a:off x="3031126" y="2349191"/>
            <a:ext cx="1387532" cy="287535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55"/>
          <p:cNvCxnSpPr>
            <a:cxnSpLocks/>
          </p:cNvCxnSpPr>
          <p:nvPr/>
        </p:nvCxnSpPr>
        <p:spPr>
          <a:xfrm flipH="1">
            <a:off x="4333782" y="2297012"/>
            <a:ext cx="520397" cy="1931985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55"/>
          <p:cNvCxnSpPr>
            <a:cxnSpLocks/>
          </p:cNvCxnSpPr>
          <p:nvPr/>
        </p:nvCxnSpPr>
        <p:spPr>
          <a:xfrm>
            <a:off x="5404915" y="2297011"/>
            <a:ext cx="3879860" cy="869464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434" name="Google Shape;43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46788" y="196505"/>
            <a:ext cx="1211889" cy="12728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5" name="Google Shape;435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59283" y="1086328"/>
            <a:ext cx="1294621" cy="11354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436" name="Google Shape;436;p55"/>
          <p:cNvCxnSpPr>
            <a:cxnSpLocks/>
          </p:cNvCxnSpPr>
          <p:nvPr/>
        </p:nvCxnSpPr>
        <p:spPr>
          <a:xfrm>
            <a:off x="8070510" y="1416477"/>
            <a:ext cx="597072" cy="12136"/>
          </a:xfrm>
          <a:prstGeom prst="straightConnector1">
            <a:avLst/>
          </a:prstGeom>
          <a:noFill/>
          <a:ln w="28575" cap="flat" cmpd="sng">
            <a:solidFill>
              <a:srgbClr val="B6D7A8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37" name="Google Shape;437;p55"/>
          <p:cNvSpPr txBox="1"/>
          <p:nvPr/>
        </p:nvSpPr>
        <p:spPr>
          <a:xfrm>
            <a:off x="538332" y="4798198"/>
            <a:ext cx="2242200" cy="133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Liquid Body</a:t>
            </a: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 allows to you to write custom formatted JSON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8" name="Google Shape;438;p55"/>
          <p:cNvSpPr txBox="1"/>
          <p:nvPr/>
        </p:nvSpPr>
        <p:spPr>
          <a:xfrm>
            <a:off x="3518588" y="5372715"/>
            <a:ext cx="4766400" cy="75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Liquid Headers</a:t>
            </a: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 allow you to write your own authentication requirements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7867551" y="5735575"/>
            <a:ext cx="4473653" cy="104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Webhook Data</a:t>
            </a: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 enables you to understand what name/values are in the JSON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10885800" y="214725"/>
            <a:ext cx="1306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b="1" dirty="0">
                <a:latin typeface="Inter"/>
                <a:ea typeface="Inter"/>
                <a:cs typeface="Inter"/>
                <a:sym typeface="Inter"/>
              </a:rPr>
              <a:t>Test</a:t>
            </a:r>
            <a:r>
              <a:rPr lang="en-US" sz="1600" dirty="0">
                <a:latin typeface="Inter Light"/>
                <a:ea typeface="Inter Light"/>
                <a:cs typeface="Inter Light"/>
                <a:sym typeface="Inter Light"/>
              </a:rPr>
              <a:t> the templates end-to-end</a:t>
            </a:r>
            <a:endParaRPr sz="1600"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92323" y="1662659"/>
            <a:ext cx="2242200" cy="7513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Example Integrations</a:t>
            </a:r>
            <a:endParaRPr/>
          </a:p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Webhooks + Datadog</a:t>
            </a:r>
            <a:endParaRPr/>
          </a:p>
        </p:txBody>
      </p:sp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445" y="748567"/>
            <a:ext cx="4054773" cy="23646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3" name="Google Shape;453;p57"/>
          <p:cNvSpPr txBox="1"/>
          <p:nvPr/>
        </p:nvSpPr>
        <p:spPr>
          <a:xfrm>
            <a:off x="323850" y="914702"/>
            <a:ext cx="6844138" cy="178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597" indent="-342900">
              <a:buClr>
                <a:schemeClr val="dk1"/>
              </a:buClr>
              <a:buSzPts val="1400"/>
              <a:buFont typeface="Wingdings" pitchFamily="2" charset="2"/>
              <a:buChar char="v"/>
            </a:pPr>
            <a:r>
              <a:rPr lang="en-US" sz="2000" dirty="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Custom template with the </a:t>
            </a:r>
            <a:r>
              <a:rPr lang="en-US" sz="2000" u="sng" dirty="0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4"/>
              </a:rPr>
              <a:t>Datadog /events API</a:t>
            </a:r>
            <a:br>
              <a:rPr lang="en-US" sz="2000" dirty="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sz="2000" dirty="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/>
            <a:br>
              <a:rPr lang="en-US" sz="2133" dirty="0">
                <a:latin typeface="Inter Light"/>
                <a:ea typeface="Inter Light"/>
                <a:cs typeface="Inter Light"/>
                <a:sym typeface="Inter Light"/>
              </a:rPr>
            </a:br>
            <a:br>
              <a:rPr lang="en-US" sz="2133" dirty="0">
                <a:latin typeface="Inter Light"/>
                <a:ea typeface="Inter Light"/>
                <a:cs typeface="Inter Light"/>
                <a:sym typeface="Inter Light"/>
              </a:rPr>
            </a:br>
            <a:endParaRPr sz="2133" dirty="0"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245" y="3281915"/>
            <a:ext cx="4133171" cy="1093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5" name="Google Shape;45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71" y="1491311"/>
            <a:ext cx="4921405" cy="39504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AFC81-2EC3-F3CB-F94A-3C81EDBAB3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E86FE-BF24-9720-6341-A6D91FB510E0}"/>
              </a:ext>
            </a:extLst>
          </p:cNvPr>
          <p:cNvSpPr txBox="1"/>
          <p:nvPr/>
        </p:nvSpPr>
        <p:spPr>
          <a:xfrm>
            <a:off x="6149407" y="4735025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317492">
              <a:buSzPts val="1400"/>
              <a:buFont typeface="Inter Light"/>
              <a:buChar char="●"/>
            </a:pPr>
            <a:r>
              <a:rPr lang="en-US" sz="1800" dirty="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Capture Meraki Alerts easily </a:t>
            </a:r>
            <a:br>
              <a:rPr lang="en-US" sz="1800" dirty="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lang="en-US" sz="1800" dirty="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 indent="-317492">
              <a:buClr>
                <a:schemeClr val="dk1"/>
              </a:buClr>
              <a:buSzPts val="1400"/>
              <a:buFont typeface="Inter Light"/>
              <a:buChar char="●"/>
            </a:pPr>
            <a:r>
              <a:rPr lang="en-US" sz="1800" dirty="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Get this webhook template from the GitHub </a:t>
            </a:r>
            <a:r>
              <a:rPr lang="en-US" sz="1800" u="sng" dirty="0">
                <a:solidFill>
                  <a:schemeClr val="hlink"/>
                </a:solidFill>
                <a:latin typeface="Inter Light"/>
                <a:ea typeface="Inter Light"/>
                <a:cs typeface="Inter Light"/>
                <a:sym typeface="Inter Light"/>
                <a:hlinkClick r:id="rId7"/>
              </a:rPr>
              <a:t>repository</a:t>
            </a:r>
            <a:r>
              <a:rPr lang="en-US" sz="1800" dirty="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/>
          <p:nvPr/>
        </p:nvSpPr>
        <p:spPr>
          <a:xfrm>
            <a:off x="1090951" y="3308675"/>
            <a:ext cx="631200" cy="631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462" name="Google Shape;462;p58"/>
          <p:cNvSpPr/>
          <p:nvPr/>
        </p:nvSpPr>
        <p:spPr>
          <a:xfrm>
            <a:off x="1090951" y="4784900"/>
            <a:ext cx="631200" cy="631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58"/>
          <p:cNvSpPr/>
          <p:nvPr/>
        </p:nvSpPr>
        <p:spPr>
          <a:xfrm>
            <a:off x="1090951" y="1749751"/>
            <a:ext cx="631200" cy="631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464" name="Google Shape;464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Webhooks + Webex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F67C4CD-5C1A-8F27-5F6D-8AE31A8A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686" y="3364937"/>
            <a:ext cx="5364479" cy="87042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67" name="Google Shape;4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686" y="4540732"/>
            <a:ext cx="2690195" cy="302163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 txBox="1"/>
          <p:nvPr/>
        </p:nvSpPr>
        <p:spPr>
          <a:xfrm>
            <a:off x="1222651" y="1749751"/>
            <a:ext cx="367800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9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9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1182025" y="3308677"/>
            <a:ext cx="367800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58"/>
          <p:cNvSpPr txBox="1"/>
          <p:nvPr/>
        </p:nvSpPr>
        <p:spPr>
          <a:xfrm>
            <a:off x="1182025" y="4784902"/>
            <a:ext cx="367800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9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BB87-22DA-A09D-DFBB-F7F41D85E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86" y="1279207"/>
            <a:ext cx="3266564" cy="15896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4F3D53-CD3C-EF5D-A5AB-772B80622866}"/>
              </a:ext>
            </a:extLst>
          </p:cNvPr>
          <p:cNvSpPr txBox="1"/>
          <p:nvPr/>
        </p:nvSpPr>
        <p:spPr>
          <a:xfrm>
            <a:off x="1974510" y="1694986"/>
            <a:ext cx="227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600" dirty="0">
                <a:solidFill>
                  <a:schemeClr val="bg1"/>
                </a:solidFill>
              </a:rPr>
              <a:t>E</a:t>
            </a:r>
            <a:r>
              <a:rPr lang="en-GB" sz="1600" dirty="0">
                <a:solidFill>
                  <a:schemeClr val="bg1"/>
                </a:solidFill>
              </a:rPr>
              <a:t>n</a:t>
            </a:r>
            <a:r>
              <a:rPr lang="en-NL" sz="1600" dirty="0">
                <a:solidFill>
                  <a:schemeClr val="bg1"/>
                </a:solidFill>
              </a:rPr>
              <a:t>able Incoming Webhooks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3D114-37CF-39FD-6B4E-51C72257837C}"/>
              </a:ext>
            </a:extLst>
          </p:cNvPr>
          <p:cNvSpPr txBox="1"/>
          <p:nvPr/>
        </p:nvSpPr>
        <p:spPr>
          <a:xfrm>
            <a:off x="1974509" y="3373590"/>
            <a:ext cx="2275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Configure Meraki Webhook &amp; Select “Webex” template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DEDD1-CB5C-F17C-03FA-2A52ED9BC501}"/>
              </a:ext>
            </a:extLst>
          </p:cNvPr>
          <p:cNvSpPr txBox="1"/>
          <p:nvPr/>
        </p:nvSpPr>
        <p:spPr>
          <a:xfrm>
            <a:off x="2040921" y="4800261"/>
            <a:ext cx="2275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Meraki Alerts to your Webex space!</a:t>
            </a:r>
            <a:endParaRPr lang="en-NL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95830-1FC9-CF5E-E5B1-7A13D40AE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  <p:sp>
        <p:nvSpPr>
          <p:cNvPr id="476" name="Google Shape;476;p59"/>
          <p:cNvSpPr txBox="1">
            <a:spLocks noGrp="1"/>
          </p:cNvSpPr>
          <p:nvPr>
            <p:ph type="title" idx="4294967295"/>
          </p:nvPr>
        </p:nvSpPr>
        <p:spPr>
          <a:xfrm>
            <a:off x="1182688" y="255588"/>
            <a:ext cx="11009312" cy="976312"/>
          </a:xfrm>
          <a:prstGeom prst="rect">
            <a:avLst/>
          </a:prstGeom>
        </p:spPr>
        <p:txBody>
          <a:bodyPr spcFirstLastPara="1"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Webhooks + Webex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3100" dirty="0">
                <a:solidFill>
                  <a:schemeClr val="accent1"/>
                </a:solidFill>
              </a:rPr>
              <a:t>w/ Adaptive Cards</a:t>
            </a:r>
            <a:endParaRPr sz="3100" dirty="0">
              <a:solidFill>
                <a:schemeClr val="accent1"/>
              </a:solidFill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549383" y="1546508"/>
            <a:ext cx="3839400" cy="335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133" dirty="0">
                <a:solidFill>
                  <a:schemeClr val="bg1"/>
                </a:solidFill>
              </a:rPr>
              <a:t>Build amazing looking messages using </a:t>
            </a:r>
            <a:r>
              <a:rPr lang="en-US" sz="2133" i="1" dirty="0">
                <a:solidFill>
                  <a:schemeClr val="bg1"/>
                </a:solidFill>
              </a:rPr>
              <a:t>Adaptive Cards</a:t>
            </a:r>
            <a:r>
              <a:rPr lang="en-US" sz="2133" dirty="0">
                <a:solidFill>
                  <a:schemeClr val="bg1"/>
                </a:solidFill>
              </a:rPr>
              <a:t> with the Webex API.</a:t>
            </a:r>
          </a:p>
          <a:p>
            <a:pPr>
              <a:lnSpc>
                <a:spcPct val="115000"/>
              </a:lnSpc>
            </a:pPr>
            <a:br>
              <a:rPr lang="en-US" sz="2133" dirty="0">
                <a:solidFill>
                  <a:schemeClr val="bg1"/>
                </a:solidFill>
              </a:rPr>
            </a:br>
            <a:r>
              <a:rPr lang="en-US" sz="2133" dirty="0">
                <a:solidFill>
                  <a:schemeClr val="bg1"/>
                </a:solidFill>
              </a:rPr>
              <a:t>Include pictures, rich text and actions with every Meraki alert.</a:t>
            </a:r>
            <a:endParaRPr sz="2133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endParaRPr sz="2133" dirty="0">
              <a:solidFill>
                <a:schemeClr val="dk1"/>
              </a:solidFill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609600" y="4486101"/>
            <a:ext cx="3000000" cy="11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200">
                <a:solidFill>
                  <a:schemeClr val="bg1"/>
                </a:solidFill>
              </a:rPr>
              <a:t>Webex API Resources</a:t>
            </a:r>
            <a:endParaRPr sz="1200">
              <a:solidFill>
                <a:schemeClr val="bg1"/>
              </a:solidFill>
            </a:endParaRPr>
          </a:p>
          <a:p>
            <a:pPr marL="457189" indent="-304792">
              <a:lnSpc>
                <a:spcPct val="115000"/>
              </a:lnSpc>
              <a:spcBef>
                <a:spcPts val="1200"/>
              </a:spcBef>
              <a:buClr>
                <a:srgbClr val="24292F"/>
              </a:buClr>
              <a:buSzPts val="1200"/>
              <a:buChar char="●"/>
            </a:pPr>
            <a:r>
              <a:rPr lang="en-US" sz="120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Keys &amp; Authentication</a:t>
            </a:r>
            <a:endParaRPr sz="1200">
              <a:solidFill>
                <a:schemeClr val="bg1"/>
              </a:solidFill>
            </a:endParaRPr>
          </a:p>
          <a:p>
            <a:pPr marL="457189" indent="-304792">
              <a:lnSpc>
                <a:spcPct val="115000"/>
              </a:lnSpc>
              <a:buClr>
                <a:srgbClr val="24292F"/>
              </a:buClr>
              <a:buSzPts val="1200"/>
              <a:buChar char="●"/>
            </a:pPr>
            <a:r>
              <a:rPr lang="en-US" sz="1200">
                <a:solidFill>
                  <a:schemeClr val="bg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Messages API</a:t>
            </a:r>
            <a:endParaRPr sz="1200">
              <a:solidFill>
                <a:schemeClr val="bg1"/>
              </a:solidFill>
            </a:endParaRPr>
          </a:p>
          <a:p>
            <a:pPr marL="457189" indent="-304792">
              <a:lnSpc>
                <a:spcPct val="115000"/>
              </a:lnSpc>
              <a:buClr>
                <a:srgbClr val="24292F"/>
              </a:buClr>
              <a:buSzPts val="1200"/>
              <a:buChar char="●"/>
            </a:pPr>
            <a:r>
              <a:rPr lang="en-US" sz="1200">
                <a:solidFill>
                  <a:schemeClr val="bg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Webex Card Designer</a:t>
            </a:r>
            <a:endParaRPr sz="1200">
              <a:solidFill>
                <a:schemeClr val="bg1"/>
              </a:solidFill>
            </a:endParaRPr>
          </a:p>
        </p:txBody>
      </p:sp>
      <p:pic>
        <p:nvPicPr>
          <p:cNvPr id="479" name="Google Shape;47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680" y="2630475"/>
            <a:ext cx="3977675" cy="2759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80" name="Google Shape;48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8188" y="485103"/>
            <a:ext cx="4367207" cy="571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B9908B-8A07-7ACB-550F-4D5DD286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Meraki Alerts &amp; Webhooks </a:t>
            </a:r>
          </a:p>
          <a:p>
            <a:r>
              <a:rPr lang="en-US" dirty="0"/>
              <a:t>Webhook Payload Templates 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Included and Custom Integrations</a:t>
            </a:r>
          </a:p>
          <a:p>
            <a:r>
              <a:rPr lang="en-US" dirty="0"/>
              <a:t>Callbacks</a:t>
            </a:r>
          </a:p>
          <a:p>
            <a:r>
              <a:rPr lang="en-US" dirty="0"/>
              <a:t>Lab</a:t>
            </a:r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42D5C5-3B73-20A9-AF09-029D4CE6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178" y="106018"/>
            <a:ext cx="1718149" cy="171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325;p46">
            <a:extLst>
              <a:ext uri="{FF2B5EF4-FFF2-40B4-BE49-F238E27FC236}">
                <a16:creationId xmlns:a16="http://schemas.microsoft.com/office/drawing/2014/main" id="{67FF53E9-7638-292B-39CA-D9B40B312DF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0775" y="4575739"/>
            <a:ext cx="1631552" cy="156748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BF86865-A5E3-7B38-0905-20D12EEB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3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1A571-DA94-2369-B156-158DD40C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8E0E8-4393-5F7F-80E7-A092C878DF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2688" y="255588"/>
            <a:ext cx="11009312" cy="976312"/>
          </a:xfrm>
        </p:spPr>
        <p:txBody>
          <a:bodyPr/>
          <a:lstStyle/>
          <a:p>
            <a:r>
              <a:rPr lang="en-NL" dirty="0"/>
              <a:t>API Callbacks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B3D809-4047-C641-7FCE-631A6E25546F}"/>
              </a:ext>
            </a:extLst>
          </p:cNvPr>
          <p:cNvSpPr txBox="1"/>
          <p:nvPr/>
        </p:nvSpPr>
        <p:spPr>
          <a:xfrm>
            <a:off x="591996" y="1471449"/>
            <a:ext cx="6601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Som</a:t>
            </a:r>
            <a:r>
              <a:rPr lang="en-GB" sz="2400" dirty="0"/>
              <a:t>e</a:t>
            </a:r>
            <a:r>
              <a:rPr lang="en-NL" sz="2400" dirty="0"/>
              <a:t>times an API call takes time… </a:t>
            </a:r>
            <a:br>
              <a:rPr lang="en-NL" sz="2400" dirty="0"/>
            </a:br>
            <a:br>
              <a:rPr lang="en-NL" sz="2400" dirty="0"/>
            </a:br>
            <a:r>
              <a:rPr lang="en-NL" sz="2400" dirty="0"/>
              <a:t>	</a:t>
            </a:r>
            <a:r>
              <a:rPr lang="en-NL" sz="2400" dirty="0">
                <a:solidFill>
                  <a:schemeClr val="accent2"/>
                </a:solidFill>
              </a:rPr>
              <a:t>“Ping a device for a few seconds”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70183-2106-7D7A-A27F-A0D6BBB95FBD}"/>
              </a:ext>
            </a:extLst>
          </p:cNvPr>
          <p:cNvSpPr txBox="1"/>
          <p:nvPr/>
        </p:nvSpPr>
        <p:spPr>
          <a:xfrm>
            <a:off x="792023" y="4686257"/>
            <a:ext cx="110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Setting a “callback”, allows the API to send the results as a webhook when completed.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B4CA7-EDC3-EBB2-D16F-9EE918D8CECB}"/>
              </a:ext>
            </a:extLst>
          </p:cNvPr>
          <p:cNvSpPr txBox="1"/>
          <p:nvPr/>
        </p:nvSpPr>
        <p:spPr>
          <a:xfrm>
            <a:off x="7193412" y="6105381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2"/>
              </a:rPr>
              <a:t>https://Meraki.io/api/create-device-live-tools-ping</a:t>
            </a:r>
            <a:endParaRPr lang="en-GB" sz="1200" dirty="0"/>
          </a:p>
          <a:p>
            <a:endParaRPr lang="en-NL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17F93-7212-0D78-80B1-54CB8238278F}"/>
              </a:ext>
            </a:extLst>
          </p:cNvPr>
          <p:cNvSpPr txBox="1"/>
          <p:nvPr/>
        </p:nvSpPr>
        <p:spPr>
          <a:xfrm>
            <a:off x="6076389" y="34000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400" dirty="0">
                <a:solidFill>
                  <a:schemeClr val="accent2"/>
                </a:solidFill>
              </a:rPr>
              <a:t>“Update 100 network names”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798CA2-BDA4-38C3-4ECE-8DDDD2C9C4A8}"/>
              </a:ext>
            </a:extLst>
          </p:cNvPr>
          <p:cNvSpPr txBox="1"/>
          <p:nvPr/>
        </p:nvSpPr>
        <p:spPr>
          <a:xfrm>
            <a:off x="973759" y="42190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400" dirty="0">
                <a:solidFill>
                  <a:schemeClr val="accent2"/>
                </a:solidFill>
              </a:rPr>
              <a:t>“Cable test 48 switch ports”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424129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73FB6-3748-3534-5A87-5EA6E017A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A7088-6E53-0C34-26D9-799CA01E1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2688" y="255588"/>
            <a:ext cx="11009312" cy="976312"/>
          </a:xfrm>
        </p:spPr>
        <p:txBody>
          <a:bodyPr/>
          <a:lstStyle/>
          <a:p>
            <a:r>
              <a:rPr lang="en-NL" dirty="0"/>
              <a:t>Example API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B103-5203-0B40-A4CB-D77C03FB242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20134" y="5146154"/>
            <a:ext cx="5992813" cy="614363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7" dirty="0">
                <a:ea typeface="Inter" panose="02000503000000020004" pitchFamily="2" charset="0"/>
                <a:cs typeface="Inter" panose="02000503000000020004" pitchFamily="2" charset="0"/>
              </a:rPr>
              <a:t>Look for the new API </a:t>
            </a:r>
            <a:r>
              <a:rPr lang="en-GB" sz="1467" b="1" dirty="0">
                <a:latin typeface="Courier New" panose="02070309020205020404" pitchFamily="49" charset="0"/>
              </a:rPr>
              <a:t>callback</a:t>
            </a:r>
            <a:r>
              <a:rPr lang="en-GB" sz="1467" dirty="0">
                <a:latin typeface="Roboto" panose="02000000000000000000" pitchFamily="2" charset="0"/>
              </a:rPr>
              <a:t> </a:t>
            </a:r>
            <a:r>
              <a:rPr lang="en-GB" sz="1467" dirty="0"/>
              <a:t>property in supported operations.</a:t>
            </a:r>
            <a:endParaRPr lang="en-NL" sz="1467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03ED71-1644-3645-CB5C-DCA5D634EF21}"/>
              </a:ext>
            </a:extLst>
          </p:cNvPr>
          <p:cNvGraphicFramePr>
            <a:graphicFrameLocks noGrp="1"/>
          </p:cNvGraphicFramePr>
          <p:nvPr/>
        </p:nvGraphicFramePr>
        <p:xfrm>
          <a:off x="521939" y="2249159"/>
          <a:ext cx="5992019" cy="2062480"/>
        </p:xfrm>
        <a:graphic>
          <a:graphicData uri="http://schemas.openxmlformats.org/drawingml/2006/table">
            <a:tbl>
              <a:tblPr/>
              <a:tblGrid>
                <a:gridCol w="3031024">
                  <a:extLst>
                    <a:ext uri="{9D8B030D-6E8A-4147-A177-3AD203B41FA5}">
                      <a16:colId xmlns:a16="http://schemas.microsoft.com/office/drawing/2014/main" val="3616488457"/>
                    </a:ext>
                  </a:extLst>
                </a:gridCol>
                <a:gridCol w="2960995">
                  <a:extLst>
                    <a:ext uri="{9D8B030D-6E8A-4147-A177-3AD203B41FA5}">
                      <a16:colId xmlns:a16="http://schemas.microsoft.com/office/drawing/2014/main" val="2373941521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ACL Hit Count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 dirty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MAC Table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13121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Action Batch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Ping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55889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ARP Table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 dirty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Ping Device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276543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 dirty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Blink LEDs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Routing Table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855953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 dirty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Cable Test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Throughput Test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283154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 dirty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 Create Secure Connect Site</a:t>
                      </a:r>
                    </a:p>
                  </a:txBody>
                  <a:tcPr marL="0" marR="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0" dirty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Trace Route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029384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>
                          <a:solidFill>
                            <a:srgbClr val="101820"/>
                          </a:solidFill>
                          <a:effectLst/>
                          <a:highlight>
                            <a:srgbClr val="FFFFFF"/>
                          </a:highlight>
                          <a:latin typeface="CiscoSansTT Light" panose="020B0503020201020303" pitchFamily="34" charset="0"/>
                        </a:rPr>
                        <a:t>Cycle Port</a:t>
                      </a: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GB" sz="1600" b="0" dirty="0">
                        <a:solidFill>
                          <a:srgbClr val="101820"/>
                        </a:solidFill>
                        <a:effectLst/>
                        <a:highlight>
                          <a:srgbClr val="FFFFFF"/>
                        </a:highlight>
                        <a:latin typeface="CiscoSansTT Light" panose="020B0503020201020303" pitchFamily="34" charset="0"/>
                      </a:endParaRPr>
                    </a:p>
                  </a:txBody>
                  <a:tcPr marL="38100" marR="38100" marT="25400" marB="25400" anchor="b">
                    <a:lnL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C2C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676264"/>
                  </a:ext>
                </a:extLst>
              </a:tr>
            </a:tbl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194B52-E1A0-7175-EF35-F34AA36B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540" y="381957"/>
            <a:ext cx="4072035" cy="507137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FE96B-5CDF-6537-AE1F-72A6BDF1F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731" y="1900649"/>
            <a:ext cx="4002661" cy="41239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19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DB0420-96CE-E66D-E326-088F041B4C4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25000"/>
              <a:lumOff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Streamlined Operations</a:t>
            </a:r>
            <a:r>
              <a:rPr lang="en-GB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: </a:t>
            </a: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Automate workflows </a:t>
            </a:r>
          </a:p>
          <a:p>
            <a:pPr marL="0" indent="0">
              <a:buNone/>
            </a:pPr>
            <a:endParaRPr lang="en-GB" dirty="0">
              <a:solidFill>
                <a:srgbClr val="333333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…. by using the results from callbacks to trigger actions.</a:t>
            </a:r>
          </a:p>
          <a:p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2A23A-F31D-8922-52F4-99564CF3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use callbacks?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7738-6C46-C0B9-2570-D6BA377B630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Efficiency</a:t>
            </a:r>
            <a:r>
              <a:rPr lang="en-GB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333333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Minimize the need for constant polling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333333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…callbacks can cut the API calls by half, saving both time and resources.</a:t>
            </a:r>
            <a:br>
              <a:rPr lang="en-GB" dirty="0">
                <a:solidFill>
                  <a:srgbClr val="333333"/>
                </a:solidFill>
                <a:highlight>
                  <a:srgbClr val="FFFFFF"/>
                </a:highlight>
                <a:ea typeface="Inter" panose="02000503000000020004" pitchFamily="2" charset="0"/>
                <a:cs typeface="Inter" panose="02000503000000020004" pitchFamily="2" charset="0"/>
              </a:rPr>
            </a:br>
            <a:endParaRPr lang="en-GB" dirty="0">
              <a:solidFill>
                <a:srgbClr val="333333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>
                <a:solidFill>
                  <a:srgbClr val="333333"/>
                </a:solidFill>
                <a:highlight>
                  <a:srgbClr val="FFFFFF"/>
                </a:highlight>
                <a:ea typeface="Inter" panose="02000503000000020004" pitchFamily="2" charset="0"/>
                <a:cs typeface="Inter" panose="02000503000000020004" pitchFamily="2" charset="0"/>
              </a:rPr>
            </a:br>
            <a:endParaRPr lang="en-GB" dirty="0">
              <a:solidFill>
                <a:srgbClr val="333333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0" indent="0">
              <a:buNone/>
            </a:pPr>
            <a:br>
              <a:rPr lang="en-GB" dirty="0"/>
            </a:b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AC824-DCEB-BE62-2814-DAD357E5D0F7}"/>
              </a:ext>
            </a:extLst>
          </p:cNvPr>
          <p:cNvSpPr>
            <a:spLocks noGrp="1"/>
          </p:cNvSpPr>
          <p:nvPr>
            <p:ph idx="11"/>
          </p:nvPr>
        </p:nvSpPr>
        <p:spPr>
          <a:solidFill>
            <a:srgbClr val="99D6EA"/>
          </a:solidFill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Real-Time Updates</a:t>
            </a:r>
            <a:r>
              <a:rPr lang="en-GB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: </a:t>
            </a: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Stay informed </a:t>
            </a:r>
          </a:p>
          <a:p>
            <a:pPr marL="0" indent="0">
              <a:buNone/>
            </a:pPr>
            <a:endParaRPr lang="en-GB" dirty="0">
              <a:solidFill>
                <a:srgbClr val="333333"/>
              </a:solidFill>
              <a:ea typeface="Inter" panose="02000503000000020004" pitchFamily="2" charset="0"/>
              <a:cs typeface="Inter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333333"/>
                </a:solidFill>
                <a:ea typeface="Inter" panose="02000503000000020004" pitchFamily="2" charset="0"/>
                <a:cs typeface="Inter" panose="02000503000000020004" pitchFamily="2" charset="0"/>
              </a:rPr>
              <a:t>…with immediate notifications about the status of your operations.</a:t>
            </a:r>
            <a:endParaRPr lang="en-NL" dirty="0"/>
          </a:p>
        </p:txBody>
      </p:sp>
      <p:pic>
        <p:nvPicPr>
          <p:cNvPr id="9" name="Graphic 8" descr="Cloud Computing outline">
            <a:extLst>
              <a:ext uri="{FF2B5EF4-FFF2-40B4-BE49-F238E27FC236}">
                <a16:creationId xmlns:a16="http://schemas.microsoft.com/office/drawing/2014/main" id="{4A75CA20-9DE3-54DA-0035-DE3171AB1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8287" y="4424160"/>
            <a:ext cx="1219200" cy="1219200"/>
          </a:xfrm>
          <a:prstGeom prst="rect">
            <a:avLst/>
          </a:prstGeom>
        </p:spPr>
      </p:pic>
      <p:pic>
        <p:nvPicPr>
          <p:cNvPr id="11" name="Graphic 10" descr="Gears outline">
            <a:extLst>
              <a:ext uri="{FF2B5EF4-FFF2-40B4-BE49-F238E27FC236}">
                <a16:creationId xmlns:a16="http://schemas.microsoft.com/office/drawing/2014/main" id="{57BF7981-318A-8653-6D6C-2DA122D1D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3580" y="4408672"/>
            <a:ext cx="1219200" cy="1219200"/>
          </a:xfrm>
          <a:prstGeom prst="rect">
            <a:avLst/>
          </a:prstGeom>
        </p:spPr>
      </p:pic>
      <p:pic>
        <p:nvPicPr>
          <p:cNvPr id="17" name="Graphic 16" descr="Megaphone outline">
            <a:extLst>
              <a:ext uri="{FF2B5EF4-FFF2-40B4-BE49-F238E27FC236}">
                <a16:creationId xmlns:a16="http://schemas.microsoft.com/office/drawing/2014/main" id="{F2EA7DB0-D3D8-C1E9-9F08-5A53B8CAE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4131" y="4408672"/>
            <a:ext cx="1219200" cy="12192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E96A6-3E70-CDAB-CF05-70EAC684F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</p:spTree>
    <p:extLst>
      <p:ext uri="{BB962C8B-B14F-4D97-AF65-F5344CB8AC3E}">
        <p14:creationId xmlns:p14="http://schemas.microsoft.com/office/powerpoint/2010/main" val="204410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D455BD-77A9-3713-A1E9-26A658C8F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6" y="-657717"/>
            <a:ext cx="12025148" cy="75157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3FC4D7-AFAF-1D13-7E72-1A36A9BDD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</p:spTree>
    <p:extLst>
      <p:ext uri="{BB962C8B-B14F-4D97-AF65-F5344CB8AC3E}">
        <p14:creationId xmlns:p14="http://schemas.microsoft.com/office/powerpoint/2010/main" val="228745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0262-55C4-802A-875D-C4A52201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231"/>
            <a:ext cx="9134782" cy="1870075"/>
          </a:xfrm>
        </p:spPr>
        <p:txBody>
          <a:bodyPr/>
          <a:lstStyle/>
          <a:p>
            <a:r>
              <a:rPr lang="en-GB" sz="2667" dirty="0"/>
              <a:t>https://</a:t>
            </a:r>
            <a:r>
              <a:rPr lang="en-GB" sz="2667" dirty="0" err="1"/>
              <a:t>github.com</a:t>
            </a:r>
            <a:r>
              <a:rPr lang="en-GB" sz="2667" dirty="0"/>
              <a:t>/</a:t>
            </a:r>
            <a:r>
              <a:rPr lang="en-GB" sz="2667" dirty="0" err="1"/>
              <a:t>dexterlabora</a:t>
            </a:r>
            <a:r>
              <a:rPr lang="en-GB" sz="2667" dirty="0"/>
              <a:t>/</a:t>
            </a:r>
            <a:r>
              <a:rPr lang="en-GB" sz="2667" dirty="0" err="1"/>
              <a:t>meraki_webhook_lab</a:t>
            </a:r>
            <a:endParaRPr lang="en-NL" sz="266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EDBC2-762B-D18F-B3D7-3E48001BCBB8}"/>
              </a:ext>
            </a:extLst>
          </p:cNvPr>
          <p:cNvSpPr txBox="1"/>
          <p:nvPr/>
        </p:nvSpPr>
        <p:spPr>
          <a:xfrm>
            <a:off x="405842" y="676444"/>
            <a:ext cx="3092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400" dirty="0">
                <a:solidFill>
                  <a:schemeClr val="bg2"/>
                </a:solidFill>
              </a:rPr>
              <a:t>Lab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C6C958-24DF-EEA7-073F-FC6EDE493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19" y="6764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2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30BCF-D399-B77E-F187-17359F37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325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23BEEB46-2C83-C43C-7FC6-2080C35E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Referenced Resources 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8BE626F-10FD-B370-5CCD-406BA8DC109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>
                <a:hlinkClick r:id="rId2"/>
              </a:rPr>
              <a:t>Meraki Dashboard API documentation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>
                <a:hlinkClick r:id="rId3"/>
              </a:rPr>
              <a:t>Meraki Webhook Documentation</a:t>
            </a:r>
            <a:endParaRPr lang="de-DE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3E9DE-7ED6-CCA9-EA7A-7A37D69B3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</p:spTree>
    <p:extLst>
      <p:ext uri="{BB962C8B-B14F-4D97-AF65-F5344CB8AC3E}">
        <p14:creationId xmlns:p14="http://schemas.microsoft.com/office/powerpoint/2010/main" val="177767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EC42-0780-4CB3-8112-655B5D901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DEAFDC-0782-DD58-3599-A75E9C0D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Cisco Webex App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8957519-15EF-43C4-D567-B079BBF406EC}"/>
              </a:ext>
            </a:extLst>
          </p:cNvPr>
          <p:cNvSpPr txBox="1">
            <a:spLocks/>
          </p:cNvSpPr>
          <p:nvPr/>
        </p:nvSpPr>
        <p:spPr>
          <a:xfrm>
            <a:off x="225732" y="1198963"/>
            <a:ext cx="5118577" cy="92433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CiscoSansTT" panose="020B0503020201020303" pitchFamily="34" charset="0"/>
                <a:sym typeface="Arial" pitchFamily="34" charset="0"/>
              </a:rPr>
              <a:t>Questions? </a:t>
            </a:r>
            <a:endParaRPr kumimoji="0" lang="en-US" sz="1600" kern="0">
              <a:solidFill>
                <a:schemeClr val="bg1"/>
              </a:solidFill>
              <a:latin typeface="+mn-lt"/>
              <a:ea typeface="+mn-ea"/>
              <a:cs typeface="CiscoSansTT"/>
              <a:sym typeface="Arial" pitchFamily="34" charset="0"/>
            </a:endParaRPr>
          </a:p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Use Cisco Webex App</a:t>
            </a:r>
            <a:r>
              <a:rPr lang="en-US" sz="1600" kern="0">
                <a:solidFill>
                  <a:schemeClr val="bg1"/>
                </a:solidFill>
                <a:latin typeface="+mn-lt"/>
                <a:ea typeface="ＭＳ Ｐゴシック"/>
                <a:cs typeface="CiscoSansTT"/>
              </a:rPr>
              <a:t>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to chat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with the speaker after the session</a:t>
            </a:r>
            <a:endParaRPr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189733-0048-06F6-1D09-CED550DE1304}"/>
              </a:ext>
            </a:extLst>
          </p:cNvPr>
          <p:cNvSpPr txBox="1">
            <a:spLocks/>
          </p:cNvSpPr>
          <p:nvPr/>
        </p:nvSpPr>
        <p:spPr>
          <a:xfrm>
            <a:off x="625566" y="2922284"/>
            <a:ext cx="5626110" cy="1764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18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Find this session in the Cisco Live Mobile App</a:t>
            </a:r>
            <a:endParaRPr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18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Click “Join the Discussion”</a:t>
            </a:r>
            <a:endParaRPr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18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Install the Webex App or go directly to the Webex space</a:t>
            </a:r>
            <a:endParaRPr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18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Enter messages/questions in the Webex space</a:t>
            </a:r>
            <a:endParaRPr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493C876-087B-6C1E-EFC6-5088D7FAB83F}"/>
              </a:ext>
            </a:extLst>
          </p:cNvPr>
          <p:cNvSpPr txBox="1">
            <a:spLocks/>
          </p:cNvSpPr>
          <p:nvPr/>
        </p:nvSpPr>
        <p:spPr>
          <a:xfrm>
            <a:off x="225734" y="2531674"/>
            <a:ext cx="4063999" cy="318124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905" defTabSz="121911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0000"/>
              <a:defRPr/>
            </a:pPr>
            <a:r>
              <a:rPr lang="en-US" sz="1600" b="1" kern="0">
                <a:solidFill>
                  <a:schemeClr val="bg1"/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  <a:sym typeface="Arial" pitchFamily="34" charset="0"/>
              </a:rPr>
              <a:t>How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6245E0E-F7D2-4A33-3888-C985FABF65D1}"/>
              </a:ext>
            </a:extLst>
          </p:cNvPr>
          <p:cNvSpPr txBox="1">
            <a:spLocks/>
          </p:cNvSpPr>
          <p:nvPr/>
        </p:nvSpPr>
        <p:spPr>
          <a:xfrm>
            <a:off x="225732" y="5088887"/>
            <a:ext cx="7332356" cy="3265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905" defTabSz="121911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0000"/>
              <a:defRPr/>
            </a:pPr>
            <a:r>
              <a:rPr lang="en-US" sz="1600" b="1" kern="0" dirty="0">
                <a:solidFill>
                  <a:schemeClr val="bg1"/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  <a:sym typeface="Arial" pitchFamily="34" charset="0"/>
              </a:rPr>
              <a:t>Webex spaces will be moderated by the speaker until June 13, 2025.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C916B-5953-D0F5-70BF-04FB647566DB}"/>
              </a:ext>
            </a:extLst>
          </p:cNvPr>
          <p:cNvSpPr>
            <a:spLocks noChangeAspect="1"/>
          </p:cNvSpPr>
          <p:nvPr/>
        </p:nvSpPr>
        <p:spPr>
          <a:xfrm>
            <a:off x="327061" y="2950452"/>
            <a:ext cx="274660" cy="274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CiscoSansTT"/>
              </a:rPr>
              <a:t>1</a:t>
            </a: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4F7168-9D4C-8AB3-AD9B-160E2FC2C616}"/>
              </a:ext>
            </a:extLst>
          </p:cNvPr>
          <p:cNvSpPr>
            <a:spLocks noChangeAspect="1"/>
          </p:cNvSpPr>
          <p:nvPr/>
        </p:nvSpPr>
        <p:spPr>
          <a:xfrm>
            <a:off x="327061" y="3420657"/>
            <a:ext cx="274660" cy="274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CiscoSansTT"/>
              </a:rPr>
              <a:t>2</a:t>
            </a: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5E3F35-7EFC-67A1-7B1B-6F3FF9ACBDE8}"/>
              </a:ext>
            </a:extLst>
          </p:cNvPr>
          <p:cNvSpPr>
            <a:spLocks noChangeAspect="1"/>
          </p:cNvSpPr>
          <p:nvPr/>
        </p:nvSpPr>
        <p:spPr>
          <a:xfrm>
            <a:off x="327061" y="3890862"/>
            <a:ext cx="274660" cy="274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CiscoSansTT"/>
              </a:rPr>
              <a:t>3</a:t>
            </a: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B2C588-0AEE-2DCA-A086-9755FB16AC42}"/>
              </a:ext>
            </a:extLst>
          </p:cNvPr>
          <p:cNvSpPr>
            <a:spLocks noChangeAspect="1"/>
          </p:cNvSpPr>
          <p:nvPr/>
        </p:nvSpPr>
        <p:spPr>
          <a:xfrm>
            <a:off x="327061" y="4361067"/>
            <a:ext cx="274660" cy="274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CiscoSansTT"/>
              </a:rPr>
              <a:t>4</a:t>
            </a: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286EEDA2-E83D-C201-5970-FC478B644F53}"/>
              </a:ext>
            </a:extLst>
          </p:cNvPr>
          <p:cNvSpPr txBox="1">
            <a:spLocks/>
          </p:cNvSpPr>
          <p:nvPr/>
        </p:nvSpPr>
        <p:spPr bwMode="white">
          <a:xfrm>
            <a:off x="8321463" y="5714428"/>
            <a:ext cx="2545189" cy="32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ctr">
            <a:sp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800" dirty="0">
                <a:solidFill>
                  <a:schemeClr val="bg1"/>
                </a:solidFill>
                <a:latin typeface="CiscoSansTT"/>
                <a:ea typeface="ＭＳ Ｐゴシック"/>
                <a:cs typeface="CiscoSansTT"/>
              </a:rPr>
              <a:t> https://ciscolive.ciscoevents.com/</a:t>
            </a:r>
            <a:br>
              <a:rPr lang="en-US" sz="800" dirty="0">
                <a:solidFill>
                  <a:schemeClr val="bg1"/>
                </a:solidFill>
                <a:latin typeface="CiscoSansTT"/>
                <a:cs typeface="CiscoSansTT"/>
              </a:rPr>
            </a:br>
            <a:r>
              <a:rPr lang="en-US" sz="800" dirty="0" err="1">
                <a:solidFill>
                  <a:schemeClr val="bg1"/>
                </a:solidFill>
                <a:latin typeface="CiscoSansTT"/>
                <a:ea typeface="ＭＳ Ｐゴシック"/>
                <a:cs typeface="CiscoSansTT"/>
              </a:rPr>
              <a:t>ciscolivebot</a:t>
            </a:r>
            <a:r>
              <a:rPr lang="en-US" sz="800" dirty="0">
                <a:solidFill>
                  <a:schemeClr val="bg1"/>
                </a:solidFill>
                <a:latin typeface="CiscoSansTT"/>
                <a:ea typeface="ＭＳ Ｐゴシック"/>
                <a:cs typeface="CiscoSansTT"/>
              </a:rPr>
              <a:t>/</a:t>
            </a:r>
            <a:r>
              <a:rPr lang="en-US" sz="800" b="1" dirty="0">
                <a:solidFill>
                  <a:schemeClr val="accent2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#BRKXXX-xxxx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B0488B-3646-F961-D7AC-B551EE12DB5C}"/>
              </a:ext>
            </a:extLst>
          </p:cNvPr>
          <p:cNvGrpSpPr/>
          <p:nvPr/>
        </p:nvGrpSpPr>
        <p:grpSpPr>
          <a:xfrm>
            <a:off x="8351995" y="790589"/>
            <a:ext cx="2484061" cy="4785668"/>
            <a:chOff x="4715872" y="1043964"/>
            <a:chExt cx="1586033" cy="30555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6884A8-F3C6-921C-2416-E7D248EDD061}"/>
                </a:ext>
              </a:extLst>
            </p:cNvPr>
            <p:cNvGrpSpPr/>
            <p:nvPr/>
          </p:nvGrpSpPr>
          <p:grpSpPr>
            <a:xfrm>
              <a:off x="4715872" y="1043964"/>
              <a:ext cx="1586033" cy="3055573"/>
              <a:chOff x="5338670" y="668305"/>
              <a:chExt cx="1586033" cy="305557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E4CADA-7155-7412-E598-7694EE28F70D}"/>
                  </a:ext>
                </a:extLst>
              </p:cNvPr>
              <p:cNvGrpSpPr/>
              <p:nvPr/>
            </p:nvGrpSpPr>
            <p:grpSpPr>
              <a:xfrm>
                <a:off x="5338670" y="668305"/>
                <a:ext cx="1586033" cy="3055573"/>
                <a:chOff x="6065457" y="671480"/>
                <a:chExt cx="1586033" cy="3055573"/>
              </a:xfrm>
              <a:effectLst>
                <a:outerShdw blurRad="101600" dist="38100" dir="5400000" algn="t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F180D01E-A54F-9CF9-EF23-B88A4FCE01D2}"/>
                    </a:ext>
                  </a:extLst>
                </p:cNvPr>
                <p:cNvSpPr/>
                <p:nvPr/>
              </p:nvSpPr>
              <p:spPr>
                <a:xfrm>
                  <a:off x="6102626" y="671480"/>
                  <a:ext cx="1510748" cy="3055573"/>
                </a:xfrm>
                <a:prstGeom prst="roundRect">
                  <a:avLst>
                    <a:gd name="adj" fmla="val 14035"/>
                  </a:avLst>
                </a:prstGeom>
                <a:solidFill>
                  <a:schemeClr val="tx2"/>
                </a:solidFill>
                <a:ln w="25400">
                  <a:solidFill>
                    <a:schemeClr val="bg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>
                    <a:latin typeface="CiscoSansTT"/>
                    <a:cs typeface="CiscoSansTT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2C045EB-2C2D-E109-0BE2-B92233D672EC}"/>
                    </a:ext>
                  </a:extLst>
                </p:cNvPr>
                <p:cNvSpPr/>
                <p:nvPr/>
              </p:nvSpPr>
              <p:spPr>
                <a:xfrm>
                  <a:off x="6738425" y="3415875"/>
                  <a:ext cx="239151" cy="23915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>
                    <a:latin typeface="CiscoSansTT"/>
                    <a:cs typeface="CiscoSansTT"/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33D25B1-170F-1723-3DDE-82AA3EABACA0}"/>
                    </a:ext>
                  </a:extLst>
                </p:cNvPr>
                <p:cNvGrpSpPr/>
                <p:nvPr/>
              </p:nvGrpSpPr>
              <p:grpSpPr>
                <a:xfrm>
                  <a:off x="6630390" y="778740"/>
                  <a:ext cx="372443" cy="44866"/>
                  <a:chOff x="3352003" y="1669622"/>
                  <a:chExt cx="1489815" cy="179469"/>
                </a:xfrm>
                <a:solidFill>
                  <a:schemeClr val="bg2">
                    <a:lumMod val="85000"/>
                  </a:schemeClr>
                </a:solidFill>
              </p:grpSpPr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DB065E7B-DF2C-F574-DCA0-502217B40AF8}"/>
                      </a:ext>
                    </a:extLst>
                  </p:cNvPr>
                  <p:cNvSpPr/>
                  <p:nvPr/>
                </p:nvSpPr>
                <p:spPr>
                  <a:xfrm>
                    <a:off x="3744506" y="1704491"/>
                    <a:ext cx="1097312" cy="10973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algn="ctr"/>
                    <a:endParaRPr lang="en-US">
                      <a:latin typeface="CiscoSansTT"/>
                      <a:cs typeface="CiscoSansTT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6F5D02F-8800-34A9-5C8D-E4E69D2772A6}"/>
                      </a:ext>
                    </a:extLst>
                  </p:cNvPr>
                  <p:cNvSpPr/>
                  <p:nvPr/>
                </p:nvSpPr>
                <p:spPr>
                  <a:xfrm>
                    <a:off x="3352003" y="1669622"/>
                    <a:ext cx="179469" cy="179469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algn="ctr"/>
                    <a:endParaRPr lang="en-US">
                      <a:latin typeface="CiscoSansTT"/>
                      <a:cs typeface="CiscoSansTT"/>
                    </a:endParaRPr>
                  </a:p>
                </p:txBody>
              </p:sp>
            </p:grpSp>
            <p:sp>
              <p:nvSpPr>
                <p:cNvPr id="33" name="Round Same Side Corner Rectangle 32">
                  <a:extLst>
                    <a:ext uri="{FF2B5EF4-FFF2-40B4-BE49-F238E27FC236}">
                      <a16:creationId xmlns:a16="http://schemas.microsoft.com/office/drawing/2014/main" id="{032F6B04-F571-13DB-C4C5-5FAD2945D064}"/>
                    </a:ext>
                  </a:extLst>
                </p:cNvPr>
                <p:cNvSpPr/>
                <p:nvPr/>
              </p:nvSpPr>
              <p:spPr>
                <a:xfrm rot="5400000">
                  <a:off x="7495272" y="1408346"/>
                  <a:ext cx="274320" cy="3811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>
                    <a:latin typeface="CiscoSansTT"/>
                    <a:cs typeface="CiscoSansTT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0C531D9-FE12-500E-F06D-381DB374F350}"/>
                    </a:ext>
                  </a:extLst>
                </p:cNvPr>
                <p:cNvGrpSpPr/>
                <p:nvPr/>
              </p:nvGrpSpPr>
              <p:grpSpPr>
                <a:xfrm>
                  <a:off x="6065457" y="1290241"/>
                  <a:ext cx="37150" cy="440900"/>
                  <a:chOff x="6038828" y="1290244"/>
                  <a:chExt cx="61917" cy="585979"/>
                </a:xfrm>
              </p:grpSpPr>
              <p:sp>
                <p:nvSpPr>
                  <p:cNvPr id="35" name="Round Same Side Corner Rectangle 34">
                    <a:extLst>
                      <a:ext uri="{FF2B5EF4-FFF2-40B4-BE49-F238E27FC236}">
                        <a16:creationId xmlns:a16="http://schemas.microsoft.com/office/drawing/2014/main" id="{1D74C169-C2F8-17F0-91BC-2A77A2C6713E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935910" y="1393197"/>
                    <a:ext cx="267787" cy="6188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algn="ctr"/>
                    <a:endParaRPr lang="en-US">
                      <a:latin typeface="CiscoSansTT"/>
                      <a:cs typeface="CiscoSansTT"/>
                    </a:endParaRPr>
                  </a:p>
                </p:txBody>
              </p:sp>
              <p:sp>
                <p:nvSpPr>
                  <p:cNvPr id="36" name="Round Same Side Corner Rectangle 35">
                    <a:extLst>
                      <a:ext uri="{FF2B5EF4-FFF2-40B4-BE49-F238E27FC236}">
                        <a16:creationId xmlns:a16="http://schemas.microsoft.com/office/drawing/2014/main" id="{06CAD21E-2A72-CB9F-4524-3F1F677910AD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935876" y="1711390"/>
                    <a:ext cx="267785" cy="6188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algn="ctr"/>
                    <a:endParaRPr lang="en-US">
                      <a:latin typeface="CiscoSansTT"/>
                      <a:cs typeface="CiscoSansTT"/>
                    </a:endParaRPr>
                  </a:p>
                </p:txBody>
              </p:sp>
            </p:grpSp>
          </p:grpSp>
          <p:grpSp>
            <p:nvGrpSpPr>
              <p:cNvPr id="22" name="Phone">
                <a:extLst>
                  <a:ext uri="{FF2B5EF4-FFF2-40B4-BE49-F238E27FC236}">
                    <a16:creationId xmlns:a16="http://schemas.microsoft.com/office/drawing/2014/main" id="{046A8AA0-956C-40D6-358D-B598E6DCE810}"/>
                  </a:ext>
                </a:extLst>
              </p:cNvPr>
              <p:cNvGrpSpPr/>
              <p:nvPr/>
            </p:nvGrpSpPr>
            <p:grpSpPr>
              <a:xfrm>
                <a:off x="5472867" y="919789"/>
                <a:ext cx="1317224" cy="2414254"/>
                <a:chOff x="6735758" y="903985"/>
                <a:chExt cx="1317224" cy="2414254"/>
              </a:xfrm>
            </p:grpSpPr>
            <p:sp>
              <p:nvSpPr>
                <p:cNvPr id="23" name="Phone Backgrounf">
                  <a:extLst>
                    <a:ext uri="{FF2B5EF4-FFF2-40B4-BE49-F238E27FC236}">
                      <a16:creationId xmlns:a16="http://schemas.microsoft.com/office/drawing/2014/main" id="{9B83B1FE-6C0B-EB86-2498-E51B6578A2DE}"/>
                    </a:ext>
                  </a:extLst>
                </p:cNvPr>
                <p:cNvSpPr/>
                <p:nvPr/>
              </p:nvSpPr>
              <p:spPr bwMode="auto">
                <a:xfrm>
                  <a:off x="6736213" y="974192"/>
                  <a:ext cx="1316313" cy="2344047"/>
                </a:xfrm>
                <a:prstGeom prst="roundRect">
                  <a:avLst>
                    <a:gd name="adj" fmla="val 2056"/>
                  </a:avLst>
                </a:prstGeom>
                <a:solidFill>
                  <a:schemeClr val="bg1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</p:spPr>
              <p:txBody>
                <a:bodyPr lIns="121920" tIns="60960" rIns="121920" bIns="60960" rtlCol="0" anchor="ctr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lvl="0" indent="0" algn="ctr" defTabSz="68576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5073"/>
                    </a:solidFill>
                    <a:effectLst/>
                    <a:uLnTx/>
                    <a:uFillTx/>
                    <a:latin typeface="CiscoSansTT"/>
                    <a:ea typeface="Arial" pitchFamily="-107" charset="0"/>
                    <a:cs typeface="CiscoSansTT"/>
                    <a:sym typeface="Arial" pitchFamily="-107" charset="0"/>
                  </a:endParaRPr>
                </a:p>
              </p:txBody>
            </p:sp>
            <p:pic>
              <p:nvPicPr>
                <p:cNvPr id="24" name="Webex Screen">
                  <a:extLst>
                    <a:ext uri="{FF2B5EF4-FFF2-40B4-BE49-F238E27FC236}">
                      <a16:creationId xmlns:a16="http://schemas.microsoft.com/office/drawing/2014/main" id="{C072D14D-8484-C379-DF49-6451D0E7E68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2"/>
                <a:srcRect l="19" t="22518" r="-115" b="-3572"/>
                <a:stretch/>
              </p:blipFill>
              <p:spPr>
                <a:xfrm>
                  <a:off x="6735758" y="974192"/>
                  <a:ext cx="1317222" cy="23084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grpSp>
              <p:nvGrpSpPr>
                <p:cNvPr id="25" name="Webex Logo">
                  <a:extLst>
                    <a:ext uri="{FF2B5EF4-FFF2-40B4-BE49-F238E27FC236}">
                      <a16:creationId xmlns:a16="http://schemas.microsoft.com/office/drawing/2014/main" id="{FAB93367-F798-AAAC-0F39-4B33C38B40F1}"/>
                    </a:ext>
                  </a:extLst>
                </p:cNvPr>
                <p:cNvGrpSpPr/>
                <p:nvPr userDrawn="1"/>
              </p:nvGrpSpPr>
              <p:grpSpPr>
                <a:xfrm>
                  <a:off x="6761774" y="2760482"/>
                  <a:ext cx="180808" cy="177049"/>
                  <a:chOff x="6761774" y="2760482"/>
                  <a:chExt cx="180808" cy="177049"/>
                </a:xfrm>
              </p:grpSpPr>
              <p:sp>
                <p:nvSpPr>
                  <p:cNvPr id="28" name="White Background">
                    <a:extLst>
                      <a:ext uri="{FF2B5EF4-FFF2-40B4-BE49-F238E27FC236}">
                        <a16:creationId xmlns:a16="http://schemas.microsoft.com/office/drawing/2014/main" id="{FDC48BE9-BEFF-6D79-5B02-84359704697D}"/>
                      </a:ext>
                    </a:extLst>
                  </p:cNvPr>
                  <p:cNvSpPr/>
                  <p:nvPr/>
                </p:nvSpPr>
                <p:spPr>
                  <a:xfrm>
                    <a:off x="6787134" y="2760482"/>
                    <a:ext cx="155448" cy="1463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lvl="0" indent="0" algn="ctr" defTabSz="60957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5073"/>
                      </a:solidFill>
                      <a:effectLst/>
                      <a:uLnTx/>
                      <a:uFillTx/>
                      <a:latin typeface="CiscoSansTT"/>
                      <a:ea typeface="+mn-ea"/>
                      <a:cs typeface="CiscoSansTT"/>
                    </a:endParaRPr>
                  </a:p>
                </p:txBody>
              </p:sp>
              <p:pic>
                <p:nvPicPr>
                  <p:cNvPr id="29" name="WebexLogo_Color.png" descr="WebexLogo_Color.png">
                    <a:extLst>
                      <a:ext uri="{FF2B5EF4-FFF2-40B4-BE49-F238E27FC236}">
                        <a16:creationId xmlns:a16="http://schemas.microsoft.com/office/drawing/2014/main" id="{95AA1ED3-049B-56F7-3151-DF46AE7CD4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61774" y="2788306"/>
                    <a:ext cx="149225" cy="149225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</p:grpSp>
            <p:pic>
              <p:nvPicPr>
                <p:cNvPr id="26" name="Phone Header">
                  <a:extLst>
                    <a:ext uri="{FF2B5EF4-FFF2-40B4-BE49-F238E27FC236}">
                      <a16:creationId xmlns:a16="http://schemas.microsoft.com/office/drawing/2014/main" id="{75B27B38-1F0E-508F-118A-613838A6A1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27" t="132" r="504" b="89721"/>
                <a:stretch/>
              </p:blipFill>
              <p:spPr>
                <a:xfrm>
                  <a:off x="6736214" y="903985"/>
                  <a:ext cx="1316768" cy="291547"/>
                </a:xfrm>
                <a:prstGeom prst="round2SameRect">
                  <a:avLst>
                    <a:gd name="adj1" fmla="val 8625"/>
                    <a:gd name="adj2" fmla="val 0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27" name="Notes">
                  <a:extLst>
                    <a:ext uri="{FF2B5EF4-FFF2-40B4-BE49-F238E27FC236}">
                      <a16:creationId xmlns:a16="http://schemas.microsoft.com/office/drawing/2014/main" id="{661A4C51-FB41-8B01-00B8-6E3AC4302725}"/>
                    </a:ext>
                  </a:extLst>
                </p:cNvPr>
                <p:cNvSpPr/>
                <p:nvPr/>
              </p:nvSpPr>
              <p:spPr>
                <a:xfrm>
                  <a:off x="6763084" y="3098829"/>
                  <a:ext cx="1281248" cy="996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l"/>
                  <a:r>
                    <a:rPr lang="en-US" sz="600">
                      <a:solidFill>
                        <a:schemeClr val="bg2">
                          <a:lumMod val="65000"/>
                        </a:schemeClr>
                      </a:solidFill>
                      <a:latin typeface="CiscoSansTT"/>
                      <a:cs typeface="CiscoSansTT"/>
                    </a:rPr>
                    <a:t>Enter your personal notes here</a:t>
                  </a:r>
                </a:p>
              </p:txBody>
            </p:sp>
          </p:grp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8DE62F-3821-1176-E013-31419F2D70F1}"/>
                </a:ext>
              </a:extLst>
            </p:cNvPr>
            <p:cNvSpPr/>
            <p:nvPr/>
          </p:nvSpPr>
          <p:spPr>
            <a:xfrm>
              <a:off x="4780959" y="3151946"/>
              <a:ext cx="1455900" cy="19768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85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70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754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339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924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509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7093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678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endParaRPr lang="en-US">
                <a:latin typeface="CiscoSansTT"/>
                <a:cs typeface="CiscoSansTT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C76308-08B5-BAF5-7791-03A863352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8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642B-7C56-A19E-777E-131B4A03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1">
            <a:extLst>
              <a:ext uri="{FF2B5EF4-FFF2-40B4-BE49-F238E27FC236}">
                <a16:creationId xmlns:a16="http://schemas.microsoft.com/office/drawing/2014/main" id="{3094434A-D0AB-BA18-8224-97E683101BD0}"/>
              </a:ext>
            </a:extLst>
          </p:cNvPr>
          <p:cNvSpPr/>
          <p:nvPr/>
        </p:nvSpPr>
        <p:spPr>
          <a:xfrm>
            <a:off x="3255963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Earn </a:t>
            </a:r>
            <a:r>
              <a:rPr lang="en-US" sz="1600">
                <a:solidFill>
                  <a:schemeClr val="bg1"/>
                </a:solidFill>
                <a:latin typeface="+mn-lt"/>
                <a:cs typeface="CiscoSansTT"/>
              </a:rPr>
              <a:t>100 points per survey completed </a:t>
            </a:r>
            <a:br>
              <a:rPr lang="en-US" sz="1600">
                <a:solidFill>
                  <a:schemeClr val="bg1"/>
                </a:solidFill>
                <a:latin typeface="+mn-lt"/>
                <a:cs typeface="CiscoSansTT"/>
              </a:rPr>
            </a:br>
            <a:r>
              <a:rPr lang="en-US" sz="1600">
                <a:solidFill>
                  <a:schemeClr val="bg1"/>
                </a:solidFill>
                <a:latin typeface="+mn-lt"/>
                <a:cs typeface="CiscoSansTT"/>
              </a:rPr>
              <a:t>and compete on the Cisco Live Challenge leaderboard. </a:t>
            </a:r>
          </a:p>
        </p:txBody>
      </p:sp>
      <p:sp>
        <p:nvSpPr>
          <p:cNvPr id="19" name="Rectangle: Rounded Corners 14">
            <a:extLst>
              <a:ext uri="{FF2B5EF4-FFF2-40B4-BE49-F238E27FC236}">
                <a16:creationId xmlns:a16="http://schemas.microsoft.com/office/drawing/2014/main" id="{29F5093A-5107-9B53-0DCA-04CCF095D3AD}"/>
              </a:ext>
            </a:extLst>
          </p:cNvPr>
          <p:cNvSpPr/>
          <p:nvPr/>
        </p:nvSpPr>
        <p:spPr>
          <a:xfrm>
            <a:off x="6186489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Level up </a:t>
            </a:r>
            <a:r>
              <a:rPr lang="en-US" sz="1600">
                <a:solidFill>
                  <a:schemeClr val="bg1"/>
                </a:solidFill>
                <a:latin typeface="+mn-lt"/>
                <a:cs typeface="CiscoSansTT"/>
              </a:rPr>
              <a:t>and earn exclusive prizes!</a:t>
            </a:r>
          </a:p>
        </p:txBody>
      </p:sp>
      <p:sp>
        <p:nvSpPr>
          <p:cNvPr id="20" name="Rectangle: Rounded Corners 15">
            <a:extLst>
              <a:ext uri="{FF2B5EF4-FFF2-40B4-BE49-F238E27FC236}">
                <a16:creationId xmlns:a16="http://schemas.microsoft.com/office/drawing/2014/main" id="{C06F88D5-82E6-94E3-8706-DC604EBCC9A3}"/>
              </a:ext>
            </a:extLst>
          </p:cNvPr>
          <p:cNvSpPr/>
          <p:nvPr/>
        </p:nvSpPr>
        <p:spPr>
          <a:xfrm>
            <a:off x="9118600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Complete your surveys </a:t>
            </a:r>
            <a:r>
              <a:rPr lang="en-US" sz="1600">
                <a:solidFill>
                  <a:schemeClr val="bg1"/>
                </a:solidFill>
                <a:latin typeface="+mn-lt"/>
                <a:cs typeface="CiscoSansTT"/>
              </a:rPr>
              <a:t>in the Cisco Live </a:t>
            </a:r>
            <a:br>
              <a:rPr lang="en-US" sz="1600">
                <a:solidFill>
                  <a:schemeClr val="bg1"/>
                </a:solidFill>
                <a:latin typeface="+mn-lt"/>
                <a:cs typeface="CiscoSansTT"/>
              </a:rPr>
            </a:br>
            <a:r>
              <a:rPr lang="en-US" sz="1600">
                <a:solidFill>
                  <a:schemeClr val="bg1"/>
                </a:solidFill>
                <a:latin typeface="+mn-lt"/>
                <a:cs typeface="CiscoSansTT"/>
              </a:rPr>
              <a:t>mobile app.</a:t>
            </a:r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D07248E3-3BE2-6CAF-64A2-A51973C44DBF}"/>
              </a:ext>
            </a:extLst>
          </p:cNvPr>
          <p:cNvSpPr/>
          <p:nvPr/>
        </p:nvSpPr>
        <p:spPr>
          <a:xfrm>
            <a:off x="323851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Complete</a:t>
            </a:r>
            <a:r>
              <a:rPr lang="en-US" sz="1600" dirty="0">
                <a:solidFill>
                  <a:schemeClr val="bg1"/>
                </a:solidFill>
                <a:latin typeface="+mn-lt"/>
                <a:cs typeface="CiscoSansTT"/>
              </a:rPr>
              <a:t> a minimum of 4 session surveys and the Overall Event Survey to be entered in a drawing to win 1 of 5 full conference passes to Cisco Live 2026.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0F3B1-F4DA-1E87-A9D2-9720BCE5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your session evaluations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4DBE25B-EE7B-4DD9-219C-15426FB277CE}"/>
              </a:ext>
            </a:extLst>
          </p:cNvPr>
          <p:cNvSpPr/>
          <p:nvPr/>
        </p:nvSpPr>
        <p:spPr>
          <a:xfrm>
            <a:off x="6432611" y="2393179"/>
            <a:ext cx="588347" cy="588344"/>
          </a:xfrm>
          <a:custGeom>
            <a:avLst/>
            <a:gdLst>
              <a:gd name="connsiteX0" fmla="*/ 140494 w 585787"/>
              <a:gd name="connsiteY0" fmla="*/ 533400 h 585787"/>
              <a:gd name="connsiteX1" fmla="*/ 133350 w 585787"/>
              <a:gd name="connsiteY1" fmla="*/ 540544 h 585787"/>
              <a:gd name="connsiteX2" fmla="*/ 133350 w 585787"/>
              <a:gd name="connsiteY2" fmla="*/ 578644 h 585787"/>
              <a:gd name="connsiteX3" fmla="*/ 140494 w 585787"/>
              <a:gd name="connsiteY3" fmla="*/ 585788 h 585787"/>
              <a:gd name="connsiteX4" fmla="*/ 445294 w 585787"/>
              <a:gd name="connsiteY4" fmla="*/ 585788 h 585787"/>
              <a:gd name="connsiteX5" fmla="*/ 452438 w 585787"/>
              <a:gd name="connsiteY5" fmla="*/ 578644 h 585787"/>
              <a:gd name="connsiteX6" fmla="*/ 452438 w 585787"/>
              <a:gd name="connsiteY6" fmla="*/ 540544 h 585787"/>
              <a:gd name="connsiteX7" fmla="*/ 445294 w 585787"/>
              <a:gd name="connsiteY7" fmla="*/ 533400 h 585787"/>
              <a:gd name="connsiteX8" fmla="*/ 319088 w 585787"/>
              <a:gd name="connsiteY8" fmla="*/ 407194 h 585787"/>
              <a:gd name="connsiteX9" fmla="*/ 319088 w 585787"/>
              <a:gd name="connsiteY9" fmla="*/ 372904 h 585787"/>
              <a:gd name="connsiteX10" fmla="*/ 437579 w 585787"/>
              <a:gd name="connsiteY10" fmla="*/ 258318 h 585787"/>
              <a:gd name="connsiteX11" fmla="*/ 547688 w 585787"/>
              <a:gd name="connsiteY11" fmla="*/ 64294 h 585787"/>
              <a:gd name="connsiteX12" fmla="*/ 540544 w 585787"/>
              <a:gd name="connsiteY12" fmla="*/ 57150 h 585787"/>
              <a:gd name="connsiteX13" fmla="*/ 488633 w 585787"/>
              <a:gd name="connsiteY13" fmla="*/ 57150 h 585787"/>
              <a:gd name="connsiteX14" fmla="*/ 490538 w 585787"/>
              <a:gd name="connsiteY14" fmla="*/ 7144 h 585787"/>
              <a:gd name="connsiteX15" fmla="*/ 483394 w 585787"/>
              <a:gd name="connsiteY15" fmla="*/ 0 h 585787"/>
              <a:gd name="connsiteX16" fmla="*/ 102394 w 585787"/>
              <a:gd name="connsiteY16" fmla="*/ 0 h 585787"/>
              <a:gd name="connsiteX17" fmla="*/ 95250 w 585787"/>
              <a:gd name="connsiteY17" fmla="*/ 7144 h 585787"/>
              <a:gd name="connsiteX18" fmla="*/ 97155 w 585787"/>
              <a:gd name="connsiteY18" fmla="*/ 57150 h 585787"/>
              <a:gd name="connsiteX19" fmla="*/ 45244 w 585787"/>
              <a:gd name="connsiteY19" fmla="*/ 57150 h 585787"/>
              <a:gd name="connsiteX20" fmla="*/ 38100 w 585787"/>
              <a:gd name="connsiteY20" fmla="*/ 64294 h 585787"/>
              <a:gd name="connsiteX21" fmla="*/ 148209 w 585787"/>
              <a:gd name="connsiteY21" fmla="*/ 258318 h 585787"/>
              <a:gd name="connsiteX22" fmla="*/ 266700 w 585787"/>
              <a:gd name="connsiteY22" fmla="*/ 372904 h 585787"/>
              <a:gd name="connsiteX23" fmla="*/ 266700 w 585787"/>
              <a:gd name="connsiteY23" fmla="*/ 407194 h 585787"/>
              <a:gd name="connsiteX24" fmla="*/ 140494 w 585787"/>
              <a:gd name="connsiteY24" fmla="*/ 533400 h 585787"/>
              <a:gd name="connsiteX25" fmla="*/ 438150 w 585787"/>
              <a:gd name="connsiteY25" fmla="*/ 571500 h 585787"/>
              <a:gd name="connsiteX26" fmla="*/ 147638 w 585787"/>
              <a:gd name="connsiteY26" fmla="*/ 571500 h 585787"/>
              <a:gd name="connsiteX27" fmla="*/ 147638 w 585787"/>
              <a:gd name="connsiteY27" fmla="*/ 547688 h 585787"/>
              <a:gd name="connsiteX28" fmla="*/ 438150 w 585787"/>
              <a:gd name="connsiteY28" fmla="*/ 547688 h 585787"/>
              <a:gd name="connsiteX29" fmla="*/ 438150 w 585787"/>
              <a:gd name="connsiteY29" fmla="*/ 571500 h 585787"/>
              <a:gd name="connsiteX30" fmla="*/ 483965 w 585787"/>
              <a:gd name="connsiteY30" fmla="*/ 101632 h 585787"/>
              <a:gd name="connsiteX31" fmla="*/ 484442 w 585787"/>
              <a:gd name="connsiteY31" fmla="*/ 98298 h 585787"/>
              <a:gd name="connsiteX32" fmla="*/ 485966 w 585787"/>
              <a:gd name="connsiteY32" fmla="*/ 85916 h 585787"/>
              <a:gd name="connsiteX33" fmla="*/ 486918 w 585787"/>
              <a:gd name="connsiteY33" fmla="*/ 76867 h 585787"/>
              <a:gd name="connsiteX34" fmla="*/ 487490 w 585787"/>
              <a:gd name="connsiteY34" fmla="*/ 71342 h 585787"/>
              <a:gd name="connsiteX35" fmla="*/ 533210 w 585787"/>
              <a:gd name="connsiteY35" fmla="*/ 71342 h 585787"/>
              <a:gd name="connsiteX36" fmla="*/ 449771 w 585787"/>
              <a:gd name="connsiteY36" fmla="*/ 231934 h 585787"/>
              <a:gd name="connsiteX37" fmla="*/ 483870 w 585787"/>
              <a:gd name="connsiteY37" fmla="*/ 101537 h 585787"/>
              <a:gd name="connsiteX38" fmla="*/ 52483 w 585787"/>
              <a:gd name="connsiteY38" fmla="*/ 71438 h 585787"/>
              <a:gd name="connsiteX39" fmla="*/ 98203 w 585787"/>
              <a:gd name="connsiteY39" fmla="*/ 71438 h 585787"/>
              <a:gd name="connsiteX40" fmla="*/ 98774 w 585787"/>
              <a:gd name="connsiteY40" fmla="*/ 76962 h 585787"/>
              <a:gd name="connsiteX41" fmla="*/ 99727 w 585787"/>
              <a:gd name="connsiteY41" fmla="*/ 86011 h 585787"/>
              <a:gd name="connsiteX42" fmla="*/ 101251 w 585787"/>
              <a:gd name="connsiteY42" fmla="*/ 98393 h 585787"/>
              <a:gd name="connsiteX43" fmla="*/ 101727 w 585787"/>
              <a:gd name="connsiteY43" fmla="*/ 101727 h 585787"/>
              <a:gd name="connsiteX44" fmla="*/ 135827 w 585787"/>
              <a:gd name="connsiteY44" fmla="*/ 232124 h 585787"/>
              <a:gd name="connsiteX45" fmla="*/ 52388 w 585787"/>
              <a:gd name="connsiteY45" fmla="*/ 71533 h 585787"/>
              <a:gd name="connsiteX46" fmla="*/ 159925 w 585787"/>
              <a:gd name="connsiteY46" fmla="*/ 251079 h 585787"/>
              <a:gd name="connsiteX47" fmla="*/ 159544 w 585787"/>
              <a:gd name="connsiteY47" fmla="*/ 249841 h 585787"/>
              <a:gd name="connsiteX48" fmla="*/ 114681 w 585787"/>
              <a:gd name="connsiteY48" fmla="*/ 90297 h 585787"/>
              <a:gd name="connsiteX49" fmla="*/ 114491 w 585787"/>
              <a:gd name="connsiteY49" fmla="*/ 89154 h 585787"/>
              <a:gd name="connsiteX50" fmla="*/ 111919 w 585787"/>
              <a:gd name="connsiteY50" fmla="*/ 64103 h 585787"/>
              <a:gd name="connsiteX51" fmla="*/ 109538 w 585787"/>
              <a:gd name="connsiteY51" fmla="*/ 14288 h 585787"/>
              <a:gd name="connsiteX52" fmla="*/ 476155 w 585787"/>
              <a:gd name="connsiteY52" fmla="*/ 14288 h 585787"/>
              <a:gd name="connsiteX53" fmla="*/ 473774 w 585787"/>
              <a:gd name="connsiteY53" fmla="*/ 64103 h 585787"/>
              <a:gd name="connsiteX54" fmla="*/ 471202 w 585787"/>
              <a:gd name="connsiteY54" fmla="*/ 89154 h 585787"/>
              <a:gd name="connsiteX55" fmla="*/ 471011 w 585787"/>
              <a:gd name="connsiteY55" fmla="*/ 90297 h 585787"/>
              <a:gd name="connsiteX56" fmla="*/ 426149 w 585787"/>
              <a:gd name="connsiteY56" fmla="*/ 249841 h 585787"/>
              <a:gd name="connsiteX57" fmla="*/ 425768 w 585787"/>
              <a:gd name="connsiteY57" fmla="*/ 251079 h 585787"/>
              <a:gd name="connsiteX58" fmla="*/ 292799 w 585787"/>
              <a:gd name="connsiteY58" fmla="*/ 361950 h 585787"/>
              <a:gd name="connsiteX59" fmla="*/ 159830 w 585787"/>
              <a:gd name="connsiteY59" fmla="*/ 251079 h 585787"/>
              <a:gd name="connsiteX60" fmla="*/ 280988 w 585787"/>
              <a:gd name="connsiteY60" fmla="*/ 407194 h 585787"/>
              <a:gd name="connsiteX61" fmla="*/ 280988 w 585787"/>
              <a:gd name="connsiteY61" fmla="*/ 375475 h 585787"/>
              <a:gd name="connsiteX62" fmla="*/ 292894 w 585787"/>
              <a:gd name="connsiteY62" fmla="*/ 376238 h 585787"/>
              <a:gd name="connsiteX63" fmla="*/ 304800 w 585787"/>
              <a:gd name="connsiteY63" fmla="*/ 375475 h 585787"/>
              <a:gd name="connsiteX64" fmla="*/ 304800 w 585787"/>
              <a:gd name="connsiteY64" fmla="*/ 407194 h 585787"/>
              <a:gd name="connsiteX65" fmla="*/ 383953 w 585787"/>
              <a:gd name="connsiteY65" fmla="*/ 533400 h 585787"/>
              <a:gd name="connsiteX66" fmla="*/ 201835 w 585787"/>
              <a:gd name="connsiteY66" fmla="*/ 533400 h 585787"/>
              <a:gd name="connsiteX67" fmla="*/ 280988 w 585787"/>
              <a:gd name="connsiteY67" fmla="*/ 407194 h 585787"/>
              <a:gd name="connsiteX68" fmla="*/ 50006 w 585787"/>
              <a:gd name="connsiteY68" fmla="*/ 430435 h 585787"/>
              <a:gd name="connsiteX69" fmla="*/ 2096 w 585787"/>
              <a:gd name="connsiteY69" fmla="*/ 478346 h 585787"/>
              <a:gd name="connsiteX70" fmla="*/ 572 w 585787"/>
              <a:gd name="connsiteY70" fmla="*/ 486156 h 585787"/>
              <a:gd name="connsiteX71" fmla="*/ 7144 w 585787"/>
              <a:gd name="connsiteY71" fmla="*/ 490538 h 585787"/>
              <a:gd name="connsiteX72" fmla="*/ 121444 w 585787"/>
              <a:gd name="connsiteY72" fmla="*/ 490538 h 585787"/>
              <a:gd name="connsiteX73" fmla="*/ 128016 w 585787"/>
              <a:gd name="connsiteY73" fmla="*/ 486156 h 585787"/>
              <a:gd name="connsiteX74" fmla="*/ 126492 w 585787"/>
              <a:gd name="connsiteY74" fmla="*/ 478346 h 585787"/>
              <a:gd name="connsiteX75" fmla="*/ 78581 w 585787"/>
              <a:gd name="connsiteY75" fmla="*/ 430435 h 585787"/>
              <a:gd name="connsiteX76" fmla="*/ 128588 w 585787"/>
              <a:gd name="connsiteY76" fmla="*/ 311944 h 585787"/>
              <a:gd name="connsiteX77" fmla="*/ 121444 w 585787"/>
              <a:gd name="connsiteY77" fmla="*/ 304800 h 585787"/>
              <a:gd name="connsiteX78" fmla="*/ 7144 w 585787"/>
              <a:gd name="connsiteY78" fmla="*/ 304800 h 585787"/>
              <a:gd name="connsiteX79" fmla="*/ 0 w 585787"/>
              <a:gd name="connsiteY79" fmla="*/ 311944 h 585787"/>
              <a:gd name="connsiteX80" fmla="*/ 50006 w 585787"/>
              <a:gd name="connsiteY80" fmla="*/ 430435 h 585787"/>
              <a:gd name="connsiteX81" fmla="*/ 104204 w 585787"/>
              <a:gd name="connsiteY81" fmla="*/ 476250 h 585787"/>
              <a:gd name="connsiteX82" fmla="*/ 24384 w 585787"/>
              <a:gd name="connsiteY82" fmla="*/ 476250 h 585787"/>
              <a:gd name="connsiteX83" fmla="*/ 64294 w 585787"/>
              <a:gd name="connsiteY83" fmla="*/ 436340 h 585787"/>
              <a:gd name="connsiteX84" fmla="*/ 104204 w 585787"/>
              <a:gd name="connsiteY84" fmla="*/ 476250 h 585787"/>
              <a:gd name="connsiteX85" fmla="*/ 114205 w 585787"/>
              <a:gd name="connsiteY85" fmla="*/ 319088 h 585787"/>
              <a:gd name="connsiteX86" fmla="*/ 64294 w 585787"/>
              <a:gd name="connsiteY86" fmla="*/ 419100 h 585787"/>
              <a:gd name="connsiteX87" fmla="*/ 14383 w 585787"/>
              <a:gd name="connsiteY87" fmla="*/ 319088 h 585787"/>
              <a:gd name="connsiteX88" fmla="*/ 114205 w 585787"/>
              <a:gd name="connsiteY88" fmla="*/ 319088 h 585787"/>
              <a:gd name="connsiteX89" fmla="*/ 585788 w 585787"/>
              <a:gd name="connsiteY89" fmla="*/ 311944 h 585787"/>
              <a:gd name="connsiteX90" fmla="*/ 578644 w 585787"/>
              <a:gd name="connsiteY90" fmla="*/ 304800 h 585787"/>
              <a:gd name="connsiteX91" fmla="*/ 464344 w 585787"/>
              <a:gd name="connsiteY91" fmla="*/ 304800 h 585787"/>
              <a:gd name="connsiteX92" fmla="*/ 457200 w 585787"/>
              <a:gd name="connsiteY92" fmla="*/ 311944 h 585787"/>
              <a:gd name="connsiteX93" fmla="*/ 507206 w 585787"/>
              <a:gd name="connsiteY93" fmla="*/ 430435 h 585787"/>
              <a:gd name="connsiteX94" fmla="*/ 459296 w 585787"/>
              <a:gd name="connsiteY94" fmla="*/ 478346 h 585787"/>
              <a:gd name="connsiteX95" fmla="*/ 457772 w 585787"/>
              <a:gd name="connsiteY95" fmla="*/ 486156 h 585787"/>
              <a:gd name="connsiteX96" fmla="*/ 464344 w 585787"/>
              <a:gd name="connsiteY96" fmla="*/ 490538 h 585787"/>
              <a:gd name="connsiteX97" fmla="*/ 578644 w 585787"/>
              <a:gd name="connsiteY97" fmla="*/ 490538 h 585787"/>
              <a:gd name="connsiteX98" fmla="*/ 585216 w 585787"/>
              <a:gd name="connsiteY98" fmla="*/ 486156 h 585787"/>
              <a:gd name="connsiteX99" fmla="*/ 583692 w 585787"/>
              <a:gd name="connsiteY99" fmla="*/ 478346 h 585787"/>
              <a:gd name="connsiteX100" fmla="*/ 535781 w 585787"/>
              <a:gd name="connsiteY100" fmla="*/ 430435 h 585787"/>
              <a:gd name="connsiteX101" fmla="*/ 585788 w 585787"/>
              <a:gd name="connsiteY101" fmla="*/ 311944 h 585787"/>
              <a:gd name="connsiteX102" fmla="*/ 561404 w 585787"/>
              <a:gd name="connsiteY102" fmla="*/ 476250 h 585787"/>
              <a:gd name="connsiteX103" fmla="*/ 481584 w 585787"/>
              <a:gd name="connsiteY103" fmla="*/ 476250 h 585787"/>
              <a:gd name="connsiteX104" fmla="*/ 521494 w 585787"/>
              <a:gd name="connsiteY104" fmla="*/ 436340 h 585787"/>
              <a:gd name="connsiteX105" fmla="*/ 561404 w 585787"/>
              <a:gd name="connsiteY105" fmla="*/ 476250 h 585787"/>
              <a:gd name="connsiteX106" fmla="*/ 521494 w 585787"/>
              <a:gd name="connsiteY106" fmla="*/ 419100 h 585787"/>
              <a:gd name="connsiteX107" fmla="*/ 471583 w 585787"/>
              <a:gd name="connsiteY107" fmla="*/ 319088 h 585787"/>
              <a:gd name="connsiteX108" fmla="*/ 571405 w 585787"/>
              <a:gd name="connsiteY108" fmla="*/ 319088 h 585787"/>
              <a:gd name="connsiteX109" fmla="*/ 521494 w 585787"/>
              <a:gd name="connsiteY109" fmla="*/ 419100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85787" h="585787">
                <a:moveTo>
                  <a:pt x="140494" y="533400"/>
                </a:moveTo>
                <a:cubicBezTo>
                  <a:pt x="136589" y="533400"/>
                  <a:pt x="133350" y="536638"/>
                  <a:pt x="133350" y="540544"/>
                </a:cubicBezTo>
                <a:lnTo>
                  <a:pt x="133350" y="578644"/>
                </a:lnTo>
                <a:cubicBezTo>
                  <a:pt x="133350" y="582549"/>
                  <a:pt x="136589" y="585788"/>
                  <a:pt x="140494" y="585788"/>
                </a:cubicBezTo>
                <a:lnTo>
                  <a:pt x="445294" y="585788"/>
                </a:lnTo>
                <a:cubicBezTo>
                  <a:pt x="449199" y="585788"/>
                  <a:pt x="452438" y="582549"/>
                  <a:pt x="452438" y="578644"/>
                </a:cubicBezTo>
                <a:lnTo>
                  <a:pt x="452438" y="540544"/>
                </a:lnTo>
                <a:cubicBezTo>
                  <a:pt x="452438" y="536638"/>
                  <a:pt x="449199" y="533400"/>
                  <a:pt x="445294" y="533400"/>
                </a:cubicBezTo>
                <a:cubicBezTo>
                  <a:pt x="375666" y="533400"/>
                  <a:pt x="319088" y="476822"/>
                  <a:pt x="319088" y="407194"/>
                </a:cubicBezTo>
                <a:lnTo>
                  <a:pt x="319088" y="372904"/>
                </a:lnTo>
                <a:cubicBezTo>
                  <a:pt x="365570" y="361379"/>
                  <a:pt x="407003" y="319469"/>
                  <a:pt x="437579" y="258318"/>
                </a:cubicBezTo>
                <a:cubicBezTo>
                  <a:pt x="506540" y="214217"/>
                  <a:pt x="547688" y="141827"/>
                  <a:pt x="547688" y="64294"/>
                </a:cubicBezTo>
                <a:cubicBezTo>
                  <a:pt x="547688" y="60389"/>
                  <a:pt x="544449" y="57150"/>
                  <a:pt x="540544" y="57150"/>
                </a:cubicBezTo>
                <a:lnTo>
                  <a:pt x="488633" y="57150"/>
                </a:lnTo>
                <a:cubicBezTo>
                  <a:pt x="489871" y="40767"/>
                  <a:pt x="490538" y="24098"/>
                  <a:pt x="490538" y="7144"/>
                </a:cubicBezTo>
                <a:cubicBezTo>
                  <a:pt x="490538" y="3239"/>
                  <a:pt x="487299" y="0"/>
                  <a:pt x="483394" y="0"/>
                </a:cubicBezTo>
                <a:lnTo>
                  <a:pt x="102394" y="0"/>
                </a:lnTo>
                <a:cubicBezTo>
                  <a:pt x="98489" y="0"/>
                  <a:pt x="95250" y="3239"/>
                  <a:pt x="95250" y="7144"/>
                </a:cubicBezTo>
                <a:cubicBezTo>
                  <a:pt x="95250" y="24098"/>
                  <a:pt x="95917" y="40767"/>
                  <a:pt x="97155" y="57150"/>
                </a:cubicBezTo>
                <a:lnTo>
                  <a:pt x="45244" y="57150"/>
                </a:lnTo>
                <a:cubicBezTo>
                  <a:pt x="41339" y="57150"/>
                  <a:pt x="38100" y="60389"/>
                  <a:pt x="38100" y="64294"/>
                </a:cubicBezTo>
                <a:cubicBezTo>
                  <a:pt x="38100" y="141827"/>
                  <a:pt x="79248" y="214217"/>
                  <a:pt x="148209" y="258318"/>
                </a:cubicBezTo>
                <a:cubicBezTo>
                  <a:pt x="178689" y="319469"/>
                  <a:pt x="220123" y="361379"/>
                  <a:pt x="266700" y="372904"/>
                </a:cubicBezTo>
                <a:lnTo>
                  <a:pt x="266700" y="407194"/>
                </a:lnTo>
                <a:cubicBezTo>
                  <a:pt x="266700" y="476822"/>
                  <a:pt x="210122" y="533400"/>
                  <a:pt x="140494" y="533400"/>
                </a:cubicBezTo>
                <a:close/>
                <a:moveTo>
                  <a:pt x="438150" y="571500"/>
                </a:moveTo>
                <a:lnTo>
                  <a:pt x="147638" y="571500"/>
                </a:lnTo>
                <a:lnTo>
                  <a:pt x="147638" y="547688"/>
                </a:lnTo>
                <a:lnTo>
                  <a:pt x="438150" y="547688"/>
                </a:lnTo>
                <a:lnTo>
                  <a:pt x="438150" y="571500"/>
                </a:lnTo>
                <a:close/>
                <a:moveTo>
                  <a:pt x="483965" y="101632"/>
                </a:moveTo>
                <a:cubicBezTo>
                  <a:pt x="484156" y="100489"/>
                  <a:pt x="484251" y="99441"/>
                  <a:pt x="484442" y="98298"/>
                </a:cubicBezTo>
                <a:cubicBezTo>
                  <a:pt x="485013" y="94202"/>
                  <a:pt x="485489" y="90106"/>
                  <a:pt x="485966" y="85916"/>
                </a:cubicBezTo>
                <a:cubicBezTo>
                  <a:pt x="486347" y="82963"/>
                  <a:pt x="486632" y="79915"/>
                  <a:pt x="486918" y="76867"/>
                </a:cubicBezTo>
                <a:cubicBezTo>
                  <a:pt x="487109" y="75057"/>
                  <a:pt x="487394" y="73247"/>
                  <a:pt x="487490" y="71342"/>
                </a:cubicBezTo>
                <a:lnTo>
                  <a:pt x="533210" y="71342"/>
                </a:lnTo>
                <a:cubicBezTo>
                  <a:pt x="531019" y="133445"/>
                  <a:pt x="500539" y="191643"/>
                  <a:pt x="449771" y="231934"/>
                </a:cubicBezTo>
                <a:cubicBezTo>
                  <a:pt x="465677" y="193072"/>
                  <a:pt x="477203" y="148781"/>
                  <a:pt x="483870" y="101537"/>
                </a:cubicBezTo>
                <a:close/>
                <a:moveTo>
                  <a:pt x="52483" y="71438"/>
                </a:moveTo>
                <a:lnTo>
                  <a:pt x="98203" y="71438"/>
                </a:lnTo>
                <a:cubicBezTo>
                  <a:pt x="98393" y="73247"/>
                  <a:pt x="98584" y="75152"/>
                  <a:pt x="98774" y="76962"/>
                </a:cubicBezTo>
                <a:cubicBezTo>
                  <a:pt x="99060" y="80010"/>
                  <a:pt x="99441" y="82963"/>
                  <a:pt x="99727" y="86011"/>
                </a:cubicBezTo>
                <a:cubicBezTo>
                  <a:pt x="100203" y="90106"/>
                  <a:pt x="100679" y="94298"/>
                  <a:pt x="101251" y="98393"/>
                </a:cubicBezTo>
                <a:cubicBezTo>
                  <a:pt x="101441" y="99536"/>
                  <a:pt x="101537" y="100584"/>
                  <a:pt x="101727" y="101727"/>
                </a:cubicBezTo>
                <a:cubicBezTo>
                  <a:pt x="108394" y="149066"/>
                  <a:pt x="119825" y="193262"/>
                  <a:pt x="135827" y="232124"/>
                </a:cubicBezTo>
                <a:cubicBezTo>
                  <a:pt x="85058" y="191834"/>
                  <a:pt x="54578" y="133636"/>
                  <a:pt x="52388" y="71533"/>
                </a:cubicBezTo>
                <a:close/>
                <a:moveTo>
                  <a:pt x="159925" y="251079"/>
                </a:moveTo>
                <a:cubicBezTo>
                  <a:pt x="159925" y="251079"/>
                  <a:pt x="159734" y="250222"/>
                  <a:pt x="159544" y="249841"/>
                </a:cubicBezTo>
                <a:cubicBezTo>
                  <a:pt x="137446" y="204502"/>
                  <a:pt x="122111" y="149828"/>
                  <a:pt x="114681" y="90297"/>
                </a:cubicBezTo>
                <a:cubicBezTo>
                  <a:pt x="114681" y="89916"/>
                  <a:pt x="114586" y="89535"/>
                  <a:pt x="114491" y="89154"/>
                </a:cubicBezTo>
                <a:cubicBezTo>
                  <a:pt x="113443" y="80867"/>
                  <a:pt x="112586" y="72581"/>
                  <a:pt x="111919" y="64103"/>
                </a:cubicBezTo>
                <a:cubicBezTo>
                  <a:pt x="110585" y="47816"/>
                  <a:pt x="109728" y="31242"/>
                  <a:pt x="109538" y="14288"/>
                </a:cubicBezTo>
                <a:lnTo>
                  <a:pt x="476155" y="14288"/>
                </a:lnTo>
                <a:cubicBezTo>
                  <a:pt x="475964" y="31242"/>
                  <a:pt x="475202" y="47816"/>
                  <a:pt x="473774" y="64103"/>
                </a:cubicBezTo>
                <a:cubicBezTo>
                  <a:pt x="473107" y="72581"/>
                  <a:pt x="472154" y="80867"/>
                  <a:pt x="471202" y="89154"/>
                </a:cubicBezTo>
                <a:cubicBezTo>
                  <a:pt x="471202" y="89535"/>
                  <a:pt x="471107" y="89916"/>
                  <a:pt x="471011" y="90297"/>
                </a:cubicBezTo>
                <a:cubicBezTo>
                  <a:pt x="463582" y="149828"/>
                  <a:pt x="448247" y="204502"/>
                  <a:pt x="426149" y="249841"/>
                </a:cubicBezTo>
                <a:cubicBezTo>
                  <a:pt x="425958" y="250222"/>
                  <a:pt x="425863" y="250698"/>
                  <a:pt x="425768" y="251079"/>
                </a:cubicBezTo>
                <a:cubicBezTo>
                  <a:pt x="392335" y="319278"/>
                  <a:pt x="345091" y="361950"/>
                  <a:pt x="292799" y="361950"/>
                </a:cubicBezTo>
                <a:cubicBezTo>
                  <a:pt x="240506" y="361950"/>
                  <a:pt x="193262" y="319278"/>
                  <a:pt x="159830" y="251079"/>
                </a:cubicBezTo>
                <a:close/>
                <a:moveTo>
                  <a:pt x="280988" y="407194"/>
                </a:moveTo>
                <a:lnTo>
                  <a:pt x="280988" y="375475"/>
                </a:lnTo>
                <a:cubicBezTo>
                  <a:pt x="284893" y="375952"/>
                  <a:pt x="288893" y="376238"/>
                  <a:pt x="292894" y="376238"/>
                </a:cubicBezTo>
                <a:cubicBezTo>
                  <a:pt x="296894" y="376238"/>
                  <a:pt x="300895" y="375952"/>
                  <a:pt x="304800" y="375475"/>
                </a:cubicBezTo>
                <a:lnTo>
                  <a:pt x="304800" y="407194"/>
                </a:lnTo>
                <a:cubicBezTo>
                  <a:pt x="304800" y="462629"/>
                  <a:pt x="337185" y="510540"/>
                  <a:pt x="383953" y="533400"/>
                </a:cubicBezTo>
                <a:lnTo>
                  <a:pt x="201835" y="533400"/>
                </a:lnTo>
                <a:cubicBezTo>
                  <a:pt x="248602" y="510540"/>
                  <a:pt x="280988" y="462629"/>
                  <a:pt x="280988" y="407194"/>
                </a:cubicBezTo>
                <a:close/>
                <a:moveTo>
                  <a:pt x="50006" y="430435"/>
                </a:moveTo>
                <a:lnTo>
                  <a:pt x="2096" y="478346"/>
                </a:lnTo>
                <a:cubicBezTo>
                  <a:pt x="95" y="480346"/>
                  <a:pt x="-572" y="483489"/>
                  <a:pt x="572" y="486156"/>
                </a:cubicBezTo>
                <a:cubicBezTo>
                  <a:pt x="1715" y="488823"/>
                  <a:pt x="4286" y="490538"/>
                  <a:pt x="7144" y="490538"/>
                </a:cubicBezTo>
                <a:lnTo>
                  <a:pt x="121444" y="490538"/>
                </a:lnTo>
                <a:cubicBezTo>
                  <a:pt x="124301" y="490538"/>
                  <a:pt x="126968" y="488823"/>
                  <a:pt x="128016" y="486156"/>
                </a:cubicBezTo>
                <a:cubicBezTo>
                  <a:pt x="129159" y="483489"/>
                  <a:pt x="128492" y="480441"/>
                  <a:pt x="126492" y="478346"/>
                </a:cubicBezTo>
                <a:lnTo>
                  <a:pt x="78581" y="430435"/>
                </a:lnTo>
                <a:cubicBezTo>
                  <a:pt x="107537" y="418433"/>
                  <a:pt x="128588" y="370713"/>
                  <a:pt x="128588" y="311944"/>
                </a:cubicBezTo>
                <a:cubicBezTo>
                  <a:pt x="128588" y="308039"/>
                  <a:pt x="125349" y="304800"/>
                  <a:pt x="121444" y="304800"/>
                </a:cubicBezTo>
                <a:lnTo>
                  <a:pt x="7144" y="304800"/>
                </a:lnTo>
                <a:cubicBezTo>
                  <a:pt x="3239" y="304800"/>
                  <a:pt x="0" y="308039"/>
                  <a:pt x="0" y="311944"/>
                </a:cubicBezTo>
                <a:cubicBezTo>
                  <a:pt x="0" y="370713"/>
                  <a:pt x="21050" y="418433"/>
                  <a:pt x="50006" y="430435"/>
                </a:cubicBezTo>
                <a:close/>
                <a:moveTo>
                  <a:pt x="104204" y="476250"/>
                </a:moveTo>
                <a:lnTo>
                  <a:pt x="24384" y="476250"/>
                </a:lnTo>
                <a:lnTo>
                  <a:pt x="64294" y="436340"/>
                </a:lnTo>
                <a:lnTo>
                  <a:pt x="104204" y="476250"/>
                </a:lnTo>
                <a:close/>
                <a:moveTo>
                  <a:pt x="114205" y="319088"/>
                </a:moveTo>
                <a:cubicBezTo>
                  <a:pt x="112395" y="373951"/>
                  <a:pt x="90297" y="419100"/>
                  <a:pt x="64294" y="419100"/>
                </a:cubicBezTo>
                <a:cubicBezTo>
                  <a:pt x="38291" y="419100"/>
                  <a:pt x="16192" y="373951"/>
                  <a:pt x="14383" y="319088"/>
                </a:cubicBezTo>
                <a:lnTo>
                  <a:pt x="114205" y="319088"/>
                </a:lnTo>
                <a:close/>
                <a:moveTo>
                  <a:pt x="585788" y="311944"/>
                </a:moveTo>
                <a:cubicBezTo>
                  <a:pt x="585788" y="308039"/>
                  <a:pt x="582549" y="304800"/>
                  <a:pt x="578644" y="304800"/>
                </a:cubicBezTo>
                <a:lnTo>
                  <a:pt x="464344" y="304800"/>
                </a:lnTo>
                <a:cubicBezTo>
                  <a:pt x="460439" y="304800"/>
                  <a:pt x="457200" y="308039"/>
                  <a:pt x="457200" y="311944"/>
                </a:cubicBezTo>
                <a:cubicBezTo>
                  <a:pt x="457200" y="370713"/>
                  <a:pt x="478250" y="418433"/>
                  <a:pt x="507206" y="430435"/>
                </a:cubicBezTo>
                <a:lnTo>
                  <a:pt x="459296" y="478346"/>
                </a:lnTo>
                <a:cubicBezTo>
                  <a:pt x="457295" y="480346"/>
                  <a:pt x="456629" y="483489"/>
                  <a:pt x="457772" y="486156"/>
                </a:cubicBezTo>
                <a:cubicBezTo>
                  <a:pt x="458915" y="488823"/>
                  <a:pt x="461486" y="490538"/>
                  <a:pt x="464344" y="490538"/>
                </a:cubicBezTo>
                <a:lnTo>
                  <a:pt x="578644" y="490538"/>
                </a:lnTo>
                <a:cubicBezTo>
                  <a:pt x="581501" y="490538"/>
                  <a:pt x="584168" y="488823"/>
                  <a:pt x="585216" y="486156"/>
                </a:cubicBezTo>
                <a:cubicBezTo>
                  <a:pt x="586359" y="483489"/>
                  <a:pt x="585692" y="480441"/>
                  <a:pt x="583692" y="478346"/>
                </a:cubicBezTo>
                <a:lnTo>
                  <a:pt x="535781" y="430435"/>
                </a:lnTo>
                <a:cubicBezTo>
                  <a:pt x="564737" y="418433"/>
                  <a:pt x="585788" y="370713"/>
                  <a:pt x="585788" y="311944"/>
                </a:cubicBezTo>
                <a:close/>
                <a:moveTo>
                  <a:pt x="561404" y="476250"/>
                </a:moveTo>
                <a:lnTo>
                  <a:pt x="481584" y="476250"/>
                </a:lnTo>
                <a:lnTo>
                  <a:pt x="521494" y="436340"/>
                </a:lnTo>
                <a:lnTo>
                  <a:pt x="561404" y="476250"/>
                </a:lnTo>
                <a:close/>
                <a:moveTo>
                  <a:pt x="521494" y="419100"/>
                </a:moveTo>
                <a:cubicBezTo>
                  <a:pt x="495491" y="419100"/>
                  <a:pt x="473393" y="373951"/>
                  <a:pt x="471583" y="319088"/>
                </a:cubicBezTo>
                <a:lnTo>
                  <a:pt x="571405" y="319088"/>
                </a:lnTo>
                <a:cubicBezTo>
                  <a:pt x="569595" y="373951"/>
                  <a:pt x="547497" y="419100"/>
                  <a:pt x="521494" y="4191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>
              <a:solidFill>
                <a:srgbClr val="07182D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8C1BAC4-6320-EE9F-9C53-C646B0E8B890}"/>
              </a:ext>
            </a:extLst>
          </p:cNvPr>
          <p:cNvSpPr/>
          <p:nvPr/>
        </p:nvSpPr>
        <p:spPr>
          <a:xfrm>
            <a:off x="561072" y="2399014"/>
            <a:ext cx="581253" cy="576675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>
              <a:solidFill>
                <a:srgbClr val="16BDEB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8024D73-3B74-45D6-C6E9-EC9FCE42D929}"/>
              </a:ext>
            </a:extLst>
          </p:cNvPr>
          <p:cNvSpPr/>
          <p:nvPr/>
        </p:nvSpPr>
        <p:spPr>
          <a:xfrm>
            <a:off x="9369066" y="2393179"/>
            <a:ext cx="511813" cy="588344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>
              <a:solidFill>
                <a:srgbClr val="07182D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FF1ED8-A65F-E33B-CD64-591BEA0AF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9523" y="2306351"/>
            <a:ext cx="762000" cy="762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6AFC9-0104-931D-C6B8-DE19C213A03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DEVWKS-117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8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7" name="Google Shape;12377;p259"/>
          <p:cNvSpPr/>
          <p:nvPr/>
        </p:nvSpPr>
        <p:spPr>
          <a:xfrm>
            <a:off x="1592" y="3234492"/>
            <a:ext cx="12188825" cy="913475"/>
          </a:xfrm>
          <a:prstGeom prst="triangle">
            <a:avLst>
              <a:gd name="adj" fmla="val 450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09" tIns="45688" rIns="91409" bIns="45688" anchor="ctr" anchorCtr="0">
            <a:noAutofit/>
          </a:bodyPr>
          <a:lstStyle/>
          <a:p>
            <a:pPr algn="ctr" defTabSz="914104">
              <a:buClr>
                <a:srgbClr val="000000"/>
              </a:buClr>
              <a:buSzPts val="1100"/>
              <a:defRPr/>
            </a:pPr>
            <a:endParaRPr sz="1467" kern="0" dirty="0">
              <a:solidFill>
                <a:srgbClr val="FFFFFF"/>
              </a:solidFill>
              <a:ea typeface="Inter"/>
              <a:cs typeface="Inter"/>
              <a:sym typeface="Inter"/>
            </a:endParaRPr>
          </a:p>
        </p:txBody>
      </p:sp>
      <p:sp>
        <p:nvSpPr>
          <p:cNvPr id="12379" name="Google Shape;12379;p259"/>
          <p:cNvSpPr/>
          <p:nvPr/>
        </p:nvSpPr>
        <p:spPr>
          <a:xfrm>
            <a:off x="1590" y="4139474"/>
            <a:ext cx="12188825" cy="1981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9" tIns="45688" rIns="91409" bIns="45688" anchor="ctr" anchorCtr="0">
            <a:noAutofit/>
          </a:bodyPr>
          <a:lstStyle/>
          <a:p>
            <a:pPr algn="ctr" defTabSz="914104">
              <a:buClr>
                <a:srgbClr val="000000"/>
              </a:buClr>
              <a:buSzPts val="1100"/>
              <a:defRPr/>
            </a:pPr>
            <a:endParaRPr sz="1467" kern="0" dirty="0">
              <a:solidFill>
                <a:srgbClr val="FFFFFF"/>
              </a:solidFill>
              <a:ea typeface="Inter"/>
              <a:cs typeface="Inter"/>
              <a:sym typeface="Inter"/>
            </a:endParaRPr>
          </a:p>
        </p:txBody>
      </p:sp>
      <p:pic>
        <p:nvPicPr>
          <p:cNvPr id="12380" name="Google Shape;12380;p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5728" y="4280673"/>
            <a:ext cx="804464" cy="804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2381" name="Google Shape;12381;p259" descr="mr-mx-m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9690" y="4450062"/>
            <a:ext cx="1095597" cy="561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2382" name="Google Shape;12382;p259" descr="mr-mx-ms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6360" y="4333576"/>
            <a:ext cx="1120641" cy="815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2383" name="Google Shape;12383;p2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436" y="4451986"/>
            <a:ext cx="788413" cy="5309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grpSp>
        <p:nvGrpSpPr>
          <p:cNvPr id="12384" name="Google Shape;12384;p259"/>
          <p:cNvGrpSpPr/>
          <p:nvPr/>
        </p:nvGrpSpPr>
        <p:grpSpPr>
          <a:xfrm>
            <a:off x="9666706" y="4333256"/>
            <a:ext cx="1548777" cy="849264"/>
            <a:chOff x="11237638" y="1533737"/>
            <a:chExt cx="1372779" cy="752580"/>
          </a:xfrm>
          <a:solidFill>
            <a:schemeClr val="accent1"/>
          </a:solidFill>
        </p:grpSpPr>
        <p:pic>
          <p:nvPicPr>
            <p:cNvPr id="12385" name="Google Shape;12385;p2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237638" y="1533737"/>
              <a:ext cx="500980" cy="615553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386" name="Google Shape;12386;p25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655788" y="1566719"/>
              <a:ext cx="481875" cy="719598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387" name="Google Shape;12387;p25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2137669" y="1542205"/>
              <a:ext cx="349649" cy="656483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388" name="Google Shape;12388;p25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2463000" y="1549168"/>
              <a:ext cx="147417" cy="51423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2389" name="Google Shape;12389;p259"/>
          <p:cNvSpPr txBox="1"/>
          <p:nvPr/>
        </p:nvSpPr>
        <p:spPr>
          <a:xfrm>
            <a:off x="1033789" y="5114907"/>
            <a:ext cx="933657" cy="307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algn="ctr" defTabSz="914104">
              <a:buClr>
                <a:srgbClr val="000000"/>
              </a:buClr>
              <a:buSzPts val="1000"/>
              <a:defRPr/>
            </a:pPr>
            <a:r>
              <a:rPr lang="en" sz="1400" b="1" kern="0" dirty="0">
                <a:solidFill>
                  <a:srgbClr val="414344"/>
                </a:solidFill>
                <a:ea typeface="Inter"/>
                <a:cs typeface="Inter"/>
                <a:sym typeface="Inter"/>
              </a:rPr>
              <a:t>Wireless</a:t>
            </a:r>
            <a:endParaRPr sz="1400" b="1" kern="0" dirty="0">
              <a:solidFill>
                <a:srgbClr val="414344"/>
              </a:solidFill>
              <a:ea typeface="Inter"/>
              <a:cs typeface="Inter"/>
              <a:sym typeface="Inter"/>
            </a:endParaRPr>
          </a:p>
        </p:txBody>
      </p:sp>
      <p:sp>
        <p:nvSpPr>
          <p:cNvPr id="12390" name="Google Shape;12390;p259"/>
          <p:cNvSpPr txBox="1"/>
          <p:nvPr/>
        </p:nvSpPr>
        <p:spPr>
          <a:xfrm>
            <a:off x="2374816" y="5128157"/>
            <a:ext cx="1095597" cy="307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algn="ctr" defTabSz="914104">
              <a:buClr>
                <a:srgbClr val="000000"/>
              </a:buClr>
              <a:buSzPts val="1000"/>
              <a:defRPr/>
            </a:pPr>
            <a:r>
              <a:rPr lang="en" sz="1400" b="1" kern="0" dirty="0">
                <a:solidFill>
                  <a:srgbClr val="414344"/>
                </a:solidFill>
                <a:ea typeface="Inter"/>
                <a:cs typeface="Inter"/>
                <a:sym typeface="Inter"/>
              </a:rPr>
              <a:t>Switching</a:t>
            </a:r>
            <a:endParaRPr sz="1400" b="1" kern="0" dirty="0">
              <a:solidFill>
                <a:srgbClr val="414344"/>
              </a:solidFill>
              <a:ea typeface="Inter"/>
              <a:cs typeface="Inter"/>
              <a:sym typeface="Inter"/>
            </a:endParaRPr>
          </a:p>
        </p:txBody>
      </p:sp>
      <p:sp>
        <p:nvSpPr>
          <p:cNvPr id="12391" name="Google Shape;12391;p259"/>
          <p:cNvSpPr txBox="1"/>
          <p:nvPr/>
        </p:nvSpPr>
        <p:spPr>
          <a:xfrm>
            <a:off x="5401382" y="5138705"/>
            <a:ext cx="1313657" cy="52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algn="ctr" defTabSz="914104">
              <a:buClr>
                <a:srgbClr val="000000"/>
              </a:buClr>
              <a:buSzPts val="1000"/>
              <a:defRPr/>
            </a:pPr>
            <a:r>
              <a:rPr lang="en" sz="1400" b="1" kern="0" dirty="0">
                <a:solidFill>
                  <a:srgbClr val="414344"/>
                </a:solidFill>
                <a:ea typeface="Inter"/>
                <a:cs typeface="Inter"/>
                <a:sym typeface="Inter"/>
              </a:rPr>
              <a:t>Security and SD-WAN</a:t>
            </a:r>
            <a:endParaRPr sz="1400" b="1" kern="0" dirty="0">
              <a:solidFill>
                <a:srgbClr val="414344"/>
              </a:solidFill>
              <a:ea typeface="Inter"/>
              <a:cs typeface="Inter"/>
              <a:sym typeface="Inter"/>
            </a:endParaRPr>
          </a:p>
        </p:txBody>
      </p:sp>
      <p:sp>
        <p:nvSpPr>
          <p:cNvPr id="12392" name="Google Shape;12392;p259"/>
          <p:cNvSpPr txBox="1"/>
          <p:nvPr/>
        </p:nvSpPr>
        <p:spPr>
          <a:xfrm>
            <a:off x="3576358" y="5107299"/>
            <a:ext cx="1348149" cy="7385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algn="ctr" defTabSz="914104">
              <a:buClr>
                <a:srgbClr val="000000"/>
              </a:buClr>
              <a:buSzPts val="1000"/>
              <a:defRPr/>
            </a:pPr>
            <a:r>
              <a:rPr lang="en" sz="1400" b="1" kern="0" dirty="0">
                <a:solidFill>
                  <a:srgbClr val="414344"/>
                </a:solidFill>
                <a:ea typeface="Inter"/>
                <a:cs typeface="Inter"/>
                <a:sym typeface="Inter"/>
              </a:rPr>
              <a:t>Mobile device management</a:t>
            </a:r>
            <a:endParaRPr sz="1400" b="1" kern="0" dirty="0">
              <a:solidFill>
                <a:srgbClr val="414344"/>
              </a:solidFill>
              <a:ea typeface="Inter"/>
              <a:cs typeface="Inter"/>
              <a:sym typeface="Inter"/>
            </a:endParaRPr>
          </a:p>
        </p:txBody>
      </p:sp>
      <p:sp>
        <p:nvSpPr>
          <p:cNvPr id="12393" name="Google Shape;12393;p259"/>
          <p:cNvSpPr txBox="1"/>
          <p:nvPr/>
        </p:nvSpPr>
        <p:spPr>
          <a:xfrm>
            <a:off x="9696177" y="5148695"/>
            <a:ext cx="1500809" cy="307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algn="ctr" defTabSz="914104">
              <a:buClr>
                <a:srgbClr val="000000"/>
              </a:buClr>
              <a:buSzPts val="1000"/>
              <a:defRPr/>
            </a:pPr>
            <a:r>
              <a:rPr lang="en" sz="1400" b="1" kern="0" dirty="0">
                <a:solidFill>
                  <a:srgbClr val="414344"/>
                </a:solidFill>
                <a:ea typeface="Inter"/>
                <a:cs typeface="Inter"/>
                <a:sym typeface="Inter"/>
              </a:rPr>
              <a:t>Sensors</a:t>
            </a:r>
            <a:endParaRPr sz="1400" b="1" kern="0" dirty="0">
              <a:solidFill>
                <a:srgbClr val="414344"/>
              </a:solidFill>
              <a:ea typeface="Inter"/>
              <a:cs typeface="Inter"/>
              <a:sym typeface="Inter"/>
            </a:endParaRPr>
          </a:p>
        </p:txBody>
      </p:sp>
      <p:sp>
        <p:nvSpPr>
          <p:cNvPr id="12394" name="Google Shape;12394;p259"/>
          <p:cNvSpPr txBox="1"/>
          <p:nvPr/>
        </p:nvSpPr>
        <p:spPr>
          <a:xfrm>
            <a:off x="8394887" y="5138701"/>
            <a:ext cx="955551" cy="52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algn="ctr" defTabSz="914104">
              <a:buClr>
                <a:srgbClr val="000000"/>
              </a:buClr>
              <a:buSzPts val="1000"/>
              <a:defRPr/>
            </a:pPr>
            <a:r>
              <a:rPr lang="en" sz="1400" b="1" kern="0" dirty="0">
                <a:solidFill>
                  <a:srgbClr val="414344"/>
                </a:solidFill>
                <a:ea typeface="Inter"/>
                <a:cs typeface="Inter"/>
                <a:sym typeface="Inter"/>
              </a:rPr>
              <a:t>Smart cameras</a:t>
            </a:r>
            <a:endParaRPr sz="1400" b="1" kern="0" dirty="0">
              <a:solidFill>
                <a:srgbClr val="414344"/>
              </a:solidFill>
              <a:ea typeface="Inter"/>
              <a:cs typeface="Inter"/>
              <a:sym typeface="Inter"/>
            </a:endParaRPr>
          </a:p>
        </p:txBody>
      </p:sp>
      <p:sp>
        <p:nvSpPr>
          <p:cNvPr id="12395" name="Google Shape;12395;p259"/>
          <p:cNvSpPr txBox="1"/>
          <p:nvPr/>
        </p:nvSpPr>
        <p:spPr>
          <a:xfrm>
            <a:off x="6899410" y="5125200"/>
            <a:ext cx="1063823" cy="52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algn="ctr" defTabSz="914104">
              <a:buClr>
                <a:srgbClr val="000000"/>
              </a:buClr>
              <a:buSzPts val="1000"/>
              <a:defRPr/>
            </a:pPr>
            <a:r>
              <a:rPr lang="en" sz="1400" b="1" kern="0" dirty="0">
                <a:solidFill>
                  <a:srgbClr val="414344"/>
                </a:solidFill>
                <a:ea typeface="Inter"/>
                <a:cs typeface="Inter"/>
                <a:sym typeface="Inter"/>
              </a:rPr>
              <a:t>Cellular gateways</a:t>
            </a:r>
            <a:endParaRPr sz="1400" b="1" kern="0" dirty="0">
              <a:solidFill>
                <a:srgbClr val="414344"/>
              </a:solidFill>
              <a:ea typeface="Inter"/>
              <a:cs typeface="Inter"/>
              <a:sym typeface="Inter"/>
            </a:endParaRPr>
          </a:p>
        </p:txBody>
      </p:sp>
      <p:pic>
        <p:nvPicPr>
          <p:cNvPr id="12396" name="Google Shape;12396;p259" descr="X68CW"/>
          <p:cNvPicPr preferRelativeResize="0"/>
          <p:nvPr/>
        </p:nvPicPr>
        <p:blipFill rotWithShape="1">
          <a:blip r:embed="rId11">
            <a:alphaModFix/>
          </a:blip>
          <a:srcRect b="36752"/>
          <a:stretch/>
        </p:blipFill>
        <p:spPr>
          <a:xfrm>
            <a:off x="6871031" y="4468332"/>
            <a:ext cx="1120640" cy="5215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12397" name="Google Shape;12397;p259" descr="A close up of a device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466003" y="4379973"/>
            <a:ext cx="768107" cy="6797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grpSp>
        <p:nvGrpSpPr>
          <p:cNvPr id="12398" name="Google Shape;12398;p259"/>
          <p:cNvGrpSpPr/>
          <p:nvPr/>
        </p:nvGrpSpPr>
        <p:grpSpPr>
          <a:xfrm>
            <a:off x="191195" y="1573179"/>
            <a:ext cx="4434367" cy="2302088"/>
            <a:chOff x="189655" y="1572694"/>
            <a:chExt cx="4435521" cy="2302687"/>
          </a:xfrm>
        </p:grpSpPr>
        <p:pic>
          <p:nvPicPr>
            <p:cNvPr id="12399" name="Google Shape;12399;p25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89655" y="1572694"/>
              <a:ext cx="2286000" cy="228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00" name="Google Shape;12400;p259"/>
            <p:cNvSpPr/>
            <p:nvPr/>
          </p:nvSpPr>
          <p:spPr>
            <a:xfrm flipH="1">
              <a:off x="2825796" y="2641437"/>
              <a:ext cx="1641300" cy="408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09" tIns="45688" rIns="91409" bIns="45688" anchor="ctr" anchorCtr="0">
              <a:noAutofit/>
            </a:bodyPr>
            <a:lstStyle/>
            <a:p>
              <a:pPr algn="ctr" defTabSz="914104">
                <a:buClr>
                  <a:srgbClr val="000000"/>
                </a:buClr>
                <a:buSzPts val="1000"/>
                <a:defRPr/>
              </a:pPr>
              <a:endParaRPr sz="1333" kern="0" dirty="0">
                <a:solidFill>
                  <a:srgbClr val="FFFFFF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2401" name="Google Shape;12401;p259"/>
            <p:cNvSpPr txBox="1"/>
            <p:nvPr/>
          </p:nvSpPr>
          <p:spPr>
            <a:xfrm>
              <a:off x="2975476" y="2960182"/>
              <a:ext cx="1649700" cy="307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9" tIns="45688" rIns="91409" bIns="45688" anchor="t" anchorCtr="0">
              <a:spAutoFit/>
            </a:bodyPr>
            <a:lstStyle/>
            <a:p>
              <a:pPr defTabSz="914104">
                <a:buClr>
                  <a:srgbClr val="000000"/>
                </a:buClr>
                <a:buSzPts val="1000"/>
                <a:defRPr/>
              </a:pPr>
              <a:r>
                <a:rPr lang="en" sz="1400" b="1" kern="0" dirty="0">
                  <a:ea typeface="Inter"/>
                  <a:cs typeface="Inter"/>
                  <a:sym typeface="Inter"/>
                </a:rPr>
                <a:t>Built-in solutions</a:t>
              </a:r>
              <a:endParaRPr sz="1400" b="1" kern="0" dirty="0">
                <a:ea typeface="Inter"/>
                <a:cs typeface="Inter"/>
                <a:sym typeface="Inter"/>
              </a:endParaRPr>
            </a:p>
          </p:txBody>
        </p:sp>
        <p:sp>
          <p:nvSpPr>
            <p:cNvPr id="12402" name="Google Shape;12402;p259"/>
            <p:cNvSpPr txBox="1"/>
            <p:nvPr/>
          </p:nvSpPr>
          <p:spPr>
            <a:xfrm>
              <a:off x="372683" y="3352089"/>
              <a:ext cx="1944599" cy="523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9" tIns="45688" rIns="91409" bIns="45688" anchor="t" anchorCtr="0">
              <a:spAutoFit/>
            </a:bodyPr>
            <a:lstStyle/>
            <a:p>
              <a:pPr algn="ctr" defTabSz="914104">
                <a:buClr>
                  <a:srgbClr val="000000"/>
                </a:buClr>
                <a:buSzPts val="1000"/>
                <a:defRPr/>
              </a:pPr>
              <a:r>
                <a:rPr lang="en" sz="1400" b="1" kern="0" dirty="0">
                  <a:solidFill>
                    <a:schemeClr val="accent2"/>
                  </a:solidFill>
                  <a:ea typeface="Inter"/>
                  <a:cs typeface="Inter"/>
                  <a:sym typeface="Inter"/>
                </a:rPr>
                <a:t>MERAKI DASHBOARD</a:t>
              </a:r>
              <a:endParaRPr sz="1400" kern="0" dirty="0">
                <a:solidFill>
                  <a:schemeClr val="accent2"/>
                </a:solidFill>
                <a:cs typeface="Arial"/>
                <a:sym typeface="Arial"/>
              </a:endParaRPr>
            </a:p>
          </p:txBody>
        </p:sp>
        <p:grpSp>
          <p:nvGrpSpPr>
            <p:cNvPr id="12403" name="Google Shape;12403;p259"/>
            <p:cNvGrpSpPr/>
            <p:nvPr/>
          </p:nvGrpSpPr>
          <p:grpSpPr>
            <a:xfrm>
              <a:off x="2108290" y="2410592"/>
              <a:ext cx="578561" cy="1005874"/>
              <a:chOff x="9544356" y="290416"/>
              <a:chExt cx="1784030" cy="3101677"/>
            </a:xfrm>
          </p:grpSpPr>
          <p:pic>
            <p:nvPicPr>
              <p:cNvPr id="12404" name="Google Shape;12404;p259" descr="A black cell phone&#10;&#10;Description automatically generated with medium confidence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9544356" y="290416"/>
                <a:ext cx="1784030" cy="31016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05" name="Google Shape;12405;p259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9847372" y="529817"/>
                <a:ext cx="1203702" cy="2645359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</p:grpSp>
      <p:sp>
        <p:nvSpPr>
          <p:cNvPr id="12406" name="Google Shape;12406;p259"/>
          <p:cNvSpPr/>
          <p:nvPr/>
        </p:nvSpPr>
        <p:spPr>
          <a:xfrm>
            <a:off x="999912" y="5659588"/>
            <a:ext cx="3930976" cy="365505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914104">
              <a:buClr>
                <a:srgbClr val="000000"/>
              </a:buClr>
              <a:buSzPts val="1100"/>
              <a:defRPr/>
            </a:pPr>
            <a:r>
              <a:rPr lang="en" sz="1467" b="1" kern="0" dirty="0">
                <a:solidFill>
                  <a:srgbClr val="FFFFFF"/>
                </a:solidFill>
                <a:ea typeface="Inter"/>
                <a:cs typeface="Inter"/>
                <a:sym typeface="Inter"/>
              </a:rPr>
              <a:t>ACCESS</a:t>
            </a:r>
            <a:endParaRPr sz="1467" b="1" kern="0" dirty="0">
              <a:solidFill>
                <a:srgbClr val="000000"/>
              </a:solidFill>
              <a:ea typeface="Inter"/>
              <a:cs typeface="Inter"/>
              <a:sym typeface="Inter"/>
            </a:endParaRPr>
          </a:p>
        </p:txBody>
      </p:sp>
      <p:sp>
        <p:nvSpPr>
          <p:cNvPr id="12407" name="Google Shape;12407;p259"/>
          <p:cNvSpPr/>
          <p:nvPr/>
        </p:nvSpPr>
        <p:spPr>
          <a:xfrm>
            <a:off x="5401389" y="5658112"/>
            <a:ext cx="5942052" cy="365505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914104">
              <a:buClr>
                <a:srgbClr val="000000"/>
              </a:buClr>
              <a:buSzPts val="1100"/>
              <a:defRPr/>
            </a:pPr>
            <a:r>
              <a:rPr lang="en" sz="1467" b="1" kern="0" dirty="0">
                <a:solidFill>
                  <a:srgbClr val="FFFFFF"/>
                </a:solidFill>
                <a:ea typeface="Inter"/>
                <a:cs typeface="Inter"/>
                <a:sym typeface="Inter"/>
              </a:rPr>
              <a:t>SECURITY AND IOT</a:t>
            </a:r>
            <a:endParaRPr sz="1467" b="1" kern="0" dirty="0">
              <a:solidFill>
                <a:srgbClr val="000000"/>
              </a:solidFill>
              <a:ea typeface="Inter"/>
              <a:cs typeface="Inter"/>
              <a:sym typeface="Inter"/>
            </a:endParaRPr>
          </a:p>
        </p:txBody>
      </p:sp>
      <p:pic>
        <p:nvPicPr>
          <p:cNvPr id="12408" name="Google Shape;12408;p259" descr="A picture containing text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 r="-25147"/>
          <a:stretch/>
        </p:blipFill>
        <p:spPr>
          <a:xfrm>
            <a:off x="4447212" y="1903098"/>
            <a:ext cx="3671243" cy="1889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2" name="Google Shape;12412;p259"/>
          <p:cNvGrpSpPr/>
          <p:nvPr/>
        </p:nvGrpSpPr>
        <p:grpSpPr>
          <a:xfrm>
            <a:off x="6831030" y="2170309"/>
            <a:ext cx="5382227" cy="1689115"/>
            <a:chOff x="6823884" y="2100848"/>
            <a:chExt cx="5383629" cy="1689553"/>
          </a:xfrm>
        </p:grpSpPr>
        <p:sp>
          <p:nvSpPr>
            <p:cNvPr id="12413" name="Google Shape;12413;p259"/>
            <p:cNvSpPr/>
            <p:nvPr/>
          </p:nvSpPr>
          <p:spPr>
            <a:xfrm>
              <a:off x="7135068" y="2641437"/>
              <a:ext cx="1714200" cy="408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09" tIns="45688" rIns="91409" bIns="45688" anchor="ctr" anchorCtr="0">
              <a:noAutofit/>
            </a:bodyPr>
            <a:lstStyle/>
            <a:p>
              <a:pPr algn="ctr" defTabSz="914104">
                <a:buClr>
                  <a:srgbClr val="000000"/>
                </a:buClr>
                <a:buSzPts val="1000"/>
                <a:defRPr/>
              </a:pPr>
              <a:r>
                <a:rPr lang="en" sz="1400" b="1" kern="0" dirty="0">
                  <a:solidFill>
                    <a:srgbClr val="FFFFFF"/>
                  </a:solidFill>
                  <a:ea typeface="Inter"/>
                  <a:cs typeface="Inter"/>
                  <a:sym typeface="Inter"/>
                </a:rPr>
                <a:t>API</a:t>
              </a:r>
              <a:endParaRPr sz="1400" b="1" kern="0" dirty="0">
                <a:solidFill>
                  <a:srgbClr val="000000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2414" name="Google Shape;12414;p259"/>
            <p:cNvSpPr txBox="1"/>
            <p:nvPr/>
          </p:nvSpPr>
          <p:spPr>
            <a:xfrm>
              <a:off x="6823884" y="2975910"/>
              <a:ext cx="1860901" cy="307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9" tIns="45688" rIns="91409" bIns="45688" anchor="t" anchorCtr="0">
              <a:spAutoFit/>
            </a:bodyPr>
            <a:lstStyle/>
            <a:p>
              <a:pPr algn="r" defTabSz="914104">
                <a:buClr>
                  <a:srgbClr val="000000"/>
                </a:buClr>
                <a:buSzPts val="1000"/>
                <a:defRPr/>
              </a:pPr>
              <a:r>
                <a:rPr lang="en" sz="1400" b="1" kern="0" dirty="0">
                  <a:ea typeface="Inter"/>
                  <a:cs typeface="Inter"/>
                  <a:sym typeface="Inter"/>
                </a:rPr>
                <a:t>Tailored solutions</a:t>
              </a:r>
              <a:endParaRPr sz="1400" b="1" kern="0" dirty="0">
                <a:ea typeface="Inter"/>
                <a:cs typeface="Inter"/>
                <a:sym typeface="Inter"/>
              </a:endParaRPr>
            </a:p>
          </p:txBody>
        </p:sp>
        <p:sp>
          <p:nvSpPr>
            <p:cNvPr id="12415" name="Google Shape;12415;p259"/>
            <p:cNvSpPr txBox="1"/>
            <p:nvPr/>
          </p:nvSpPr>
          <p:spPr>
            <a:xfrm>
              <a:off x="9581013" y="2164319"/>
              <a:ext cx="2626500" cy="729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9" tIns="45688" rIns="91409" bIns="45688" anchor="t" anchorCtr="0">
              <a:spAutoFit/>
            </a:bodyPr>
            <a:lstStyle/>
            <a:p>
              <a:pPr defTabSz="914104">
                <a:lnSpc>
                  <a:spcPct val="90000"/>
                </a:lnSpc>
                <a:buClr>
                  <a:srgbClr val="000000"/>
                </a:buClr>
                <a:buSzPts val="1000"/>
                <a:defRPr/>
              </a:pPr>
              <a:r>
                <a:rPr lang="en" sz="1600" b="1" kern="0" dirty="0">
                  <a:ea typeface="Inter"/>
                  <a:cs typeface="Inter"/>
                  <a:sym typeface="Inter"/>
                </a:rPr>
                <a:t>CUSTOM BUILT</a:t>
              </a:r>
              <a:endParaRPr sz="1600" b="1" kern="0" dirty="0">
                <a:ea typeface="Inter"/>
                <a:cs typeface="Inter"/>
                <a:sym typeface="Inter"/>
              </a:endParaRPr>
            </a:p>
            <a:p>
              <a:pPr defTabSz="914104">
                <a:lnSpc>
                  <a:spcPct val="90000"/>
                </a:lnSpc>
                <a:buClr>
                  <a:srgbClr val="000000"/>
                </a:buClr>
                <a:buSzPts val="800"/>
                <a:defRPr/>
              </a:pPr>
              <a:endParaRPr sz="1600" b="1" kern="0" dirty="0">
                <a:solidFill>
                  <a:srgbClr val="015645"/>
                </a:solidFill>
                <a:ea typeface="Inter"/>
                <a:cs typeface="Inter"/>
                <a:sym typeface="Inter"/>
              </a:endParaRPr>
            </a:p>
            <a:p>
              <a:pPr defTabSz="914104">
                <a:lnSpc>
                  <a:spcPct val="90000"/>
                </a:lnSpc>
                <a:buClr>
                  <a:srgbClr val="000000"/>
                </a:buClr>
                <a:buSzPts val="1000"/>
                <a:defRPr/>
              </a:pPr>
              <a:r>
                <a:rPr lang="en" sz="1400" i="1" kern="0" dirty="0">
                  <a:solidFill>
                    <a:srgbClr val="00BCEB"/>
                  </a:solidFill>
                  <a:uFill>
                    <a:noFill/>
                  </a:uFill>
                  <a:ea typeface="Inter"/>
                  <a:cs typeface="Inter"/>
                  <a:sym typeface="Inter"/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developer.cisco.com/</a:t>
              </a:r>
              <a:r>
                <a:rPr lang="en" sz="1400" i="1" kern="0" dirty="0">
                  <a:solidFill>
                    <a:schemeClr val="accent2"/>
                  </a:solidFill>
                  <a:uFill>
                    <a:noFill/>
                  </a:uFill>
                  <a:ea typeface="Inter"/>
                  <a:cs typeface="Inter"/>
                  <a:sym typeface="Inter"/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meraki</a:t>
              </a:r>
              <a:endParaRPr sz="1400" i="1" kern="0" dirty="0">
                <a:solidFill>
                  <a:schemeClr val="accent2"/>
                </a:solidFill>
                <a:ea typeface="Inter"/>
                <a:cs typeface="Inter"/>
                <a:sym typeface="Inter"/>
              </a:endParaRPr>
            </a:p>
          </p:txBody>
        </p:sp>
        <p:sp>
          <p:nvSpPr>
            <p:cNvPr id="12416" name="Google Shape;12416;p259"/>
            <p:cNvSpPr txBox="1"/>
            <p:nvPr/>
          </p:nvSpPr>
          <p:spPr>
            <a:xfrm>
              <a:off x="9635060" y="3060846"/>
              <a:ext cx="2285999" cy="729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9" tIns="45688" rIns="91409" bIns="45688" anchor="t" anchorCtr="0">
              <a:spAutoFit/>
            </a:bodyPr>
            <a:lstStyle/>
            <a:p>
              <a:pPr defTabSz="914104">
                <a:lnSpc>
                  <a:spcPct val="90000"/>
                </a:lnSpc>
                <a:buClr>
                  <a:srgbClr val="000000"/>
                </a:buClr>
                <a:buSzPts val="1000"/>
                <a:defRPr/>
              </a:pPr>
              <a:r>
                <a:rPr lang="en" sz="1600" b="1" kern="0" dirty="0">
                  <a:ea typeface="Inter"/>
                  <a:cs typeface="Inter"/>
                  <a:sym typeface="Inter"/>
                </a:rPr>
                <a:t>TECH PARTNERS</a:t>
              </a:r>
              <a:endParaRPr sz="1600" kern="0" dirty="0">
                <a:cs typeface="Arial"/>
                <a:sym typeface="Arial"/>
              </a:endParaRPr>
            </a:p>
            <a:p>
              <a:pPr defTabSz="914104">
                <a:lnSpc>
                  <a:spcPct val="90000"/>
                </a:lnSpc>
                <a:buClr>
                  <a:srgbClr val="000000"/>
                </a:buClr>
                <a:buSzPts val="800"/>
                <a:defRPr/>
              </a:pPr>
              <a:endParaRPr sz="1600" b="1" u="sng" kern="0" dirty="0">
                <a:solidFill>
                  <a:srgbClr val="33776B"/>
                </a:solidFill>
                <a:ea typeface="Inter"/>
                <a:cs typeface="Inter"/>
                <a:sym typeface="Inter"/>
              </a:endParaRPr>
            </a:p>
            <a:p>
              <a:pPr defTabSz="914104">
                <a:lnSpc>
                  <a:spcPct val="90000"/>
                </a:lnSpc>
                <a:buClr>
                  <a:srgbClr val="000000"/>
                </a:buClr>
                <a:buSzPts val="1000"/>
                <a:defRPr/>
              </a:pPr>
              <a:r>
                <a:rPr lang="en" sz="1400" i="1" kern="0" dirty="0">
                  <a:solidFill>
                    <a:schemeClr val="accent2"/>
                  </a:solidFill>
                  <a:uFill>
                    <a:noFill/>
                  </a:uFill>
                  <a:ea typeface="Inter"/>
                  <a:cs typeface="Inter"/>
                  <a:sym typeface="Inter"/>
                  <a:hlinkClick r:id="rId1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meraki.com/marketplace</a:t>
              </a:r>
              <a:endParaRPr sz="1400" i="1" kern="0" dirty="0">
                <a:solidFill>
                  <a:schemeClr val="accent2"/>
                </a:solidFill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417" name="Google Shape;12417;p259"/>
            <p:cNvGrpSpPr/>
            <p:nvPr/>
          </p:nvGrpSpPr>
          <p:grpSpPr>
            <a:xfrm>
              <a:off x="8952133" y="3072304"/>
              <a:ext cx="628880" cy="581048"/>
              <a:chOff x="2481802" y="5143799"/>
              <a:chExt cx="928510" cy="927893"/>
            </a:xfrm>
          </p:grpSpPr>
          <p:sp>
            <p:nvSpPr>
              <p:cNvPr id="12418" name="Google Shape;12418;p259"/>
              <p:cNvSpPr/>
              <p:nvPr/>
            </p:nvSpPr>
            <p:spPr>
              <a:xfrm>
                <a:off x="2481802" y="5143799"/>
                <a:ext cx="928510" cy="680287"/>
              </a:xfrm>
              <a:custGeom>
                <a:avLst/>
                <a:gdLst/>
                <a:ahLst/>
                <a:cxnLst/>
                <a:rect l="l" t="t" r="r" b="b"/>
                <a:pathLst>
                  <a:path w="928510" h="680288" extrusionOk="0">
                    <a:moveTo>
                      <a:pt x="340454" y="679051"/>
                    </a:moveTo>
                    <a:lnTo>
                      <a:pt x="588057" y="679051"/>
                    </a:lnTo>
                    <a:moveTo>
                      <a:pt x="464255" y="430829"/>
                    </a:moveTo>
                    <a:lnTo>
                      <a:pt x="464255" y="324360"/>
                    </a:lnTo>
                    <a:moveTo>
                      <a:pt x="215414" y="680289"/>
                    </a:moveTo>
                    <a:lnTo>
                      <a:pt x="37759" y="680289"/>
                    </a:lnTo>
                    <a:lnTo>
                      <a:pt x="37759" y="679051"/>
                    </a:lnTo>
                    <a:lnTo>
                      <a:pt x="37759" y="679051"/>
                    </a:lnTo>
                    <a:cubicBezTo>
                      <a:pt x="16713" y="679051"/>
                      <a:pt x="0" y="662338"/>
                      <a:pt x="0" y="641291"/>
                    </a:cubicBezTo>
                    <a:lnTo>
                      <a:pt x="0" y="37140"/>
                    </a:lnTo>
                    <a:cubicBezTo>
                      <a:pt x="0" y="16713"/>
                      <a:pt x="16713" y="0"/>
                      <a:pt x="37140" y="0"/>
                    </a:cubicBezTo>
                    <a:lnTo>
                      <a:pt x="891370" y="0"/>
                    </a:lnTo>
                    <a:cubicBezTo>
                      <a:pt x="911797" y="0"/>
                      <a:pt x="928511" y="16713"/>
                      <a:pt x="928511" y="37140"/>
                    </a:cubicBezTo>
                    <a:lnTo>
                      <a:pt x="928511" y="641291"/>
                    </a:lnTo>
                    <a:cubicBezTo>
                      <a:pt x="928511" y="662338"/>
                      <a:pt x="911797" y="679051"/>
                      <a:pt x="890751" y="679051"/>
                    </a:cubicBezTo>
                    <a:lnTo>
                      <a:pt x="890751" y="679051"/>
                    </a:lnTo>
                    <a:lnTo>
                      <a:pt x="713096" y="679051"/>
                    </a:lnTo>
                    <a:moveTo>
                      <a:pt x="640053" y="503253"/>
                    </a:moveTo>
                    <a:lnTo>
                      <a:pt x="704430" y="438876"/>
                    </a:lnTo>
                    <a:moveTo>
                      <a:pt x="223462" y="439495"/>
                    </a:moveTo>
                    <a:lnTo>
                      <a:pt x="287838" y="503872"/>
                    </a:lnTo>
                    <a:moveTo>
                      <a:pt x="335502" y="74281"/>
                    </a:moveTo>
                    <a:lnTo>
                      <a:pt x="856087" y="74281"/>
                    </a:lnTo>
                    <a:moveTo>
                      <a:pt x="0" y="148562"/>
                    </a:moveTo>
                    <a:lnTo>
                      <a:pt x="928511" y="148562"/>
                    </a:lnTo>
                  </a:path>
                </a:pathLst>
              </a:custGeom>
              <a:noFill/>
              <a:ln w="24575" cap="rnd" cmpd="sng">
                <a:solidFill>
                  <a:srgbClr val="40424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9" tIns="45688" rIns="91409" bIns="45688" anchor="ctr" anchorCtr="0">
                <a:noAutofit/>
              </a:bodyPr>
              <a:lstStyle/>
              <a:p>
                <a:pPr defTabSz="914104">
                  <a:buClr>
                    <a:srgbClr val="000000"/>
                  </a:buClr>
                  <a:buSzPts val="1800"/>
                  <a:defRPr/>
                </a:pPr>
                <a:endParaRPr sz="2399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2419" name="Google Shape;12419;p259"/>
              <p:cNvSpPr/>
              <p:nvPr/>
            </p:nvSpPr>
            <p:spPr>
              <a:xfrm>
                <a:off x="2582081" y="5344361"/>
                <a:ext cx="727952" cy="727331"/>
              </a:xfrm>
              <a:custGeom>
                <a:avLst/>
                <a:gdLst/>
                <a:ahLst/>
                <a:cxnLst/>
                <a:rect l="l" t="t" r="r" b="b"/>
                <a:pathLst>
                  <a:path w="727952" h="727333" extrusionOk="0">
                    <a:moveTo>
                      <a:pt x="568248" y="526156"/>
                    </a:moveTo>
                    <a:cubicBezTo>
                      <a:pt x="563296" y="548440"/>
                      <a:pt x="554011" y="570105"/>
                      <a:pt x="542250" y="589295"/>
                    </a:cubicBezTo>
                    <a:lnTo>
                      <a:pt x="568248" y="627054"/>
                    </a:lnTo>
                    <a:lnTo>
                      <a:pt x="512538" y="682765"/>
                    </a:lnTo>
                    <a:lnTo>
                      <a:pt x="475397" y="656766"/>
                    </a:lnTo>
                    <a:cubicBezTo>
                      <a:pt x="455589" y="669147"/>
                      <a:pt x="434543" y="677813"/>
                      <a:pt x="412259" y="682765"/>
                    </a:cubicBezTo>
                    <a:lnTo>
                      <a:pt x="404212" y="727333"/>
                    </a:lnTo>
                    <a:lnTo>
                      <a:pt x="324979" y="727333"/>
                    </a:lnTo>
                    <a:lnTo>
                      <a:pt x="316932" y="682765"/>
                    </a:lnTo>
                    <a:cubicBezTo>
                      <a:pt x="294647" y="677813"/>
                      <a:pt x="272982" y="668528"/>
                      <a:pt x="253793" y="656147"/>
                    </a:cubicBezTo>
                    <a:lnTo>
                      <a:pt x="216652" y="682146"/>
                    </a:lnTo>
                    <a:lnTo>
                      <a:pt x="160942" y="626435"/>
                    </a:lnTo>
                    <a:lnTo>
                      <a:pt x="186940" y="588676"/>
                    </a:lnTo>
                    <a:cubicBezTo>
                      <a:pt x="174560" y="569486"/>
                      <a:pt x="165894" y="547821"/>
                      <a:pt x="160323" y="525537"/>
                    </a:cubicBezTo>
                    <a:lnTo>
                      <a:pt x="115754" y="517490"/>
                    </a:lnTo>
                    <a:lnTo>
                      <a:pt x="115754" y="438876"/>
                    </a:lnTo>
                    <a:lnTo>
                      <a:pt x="160323" y="430829"/>
                    </a:lnTo>
                    <a:cubicBezTo>
                      <a:pt x="165275" y="408545"/>
                      <a:pt x="174560" y="386879"/>
                      <a:pt x="186321" y="367690"/>
                    </a:cubicBezTo>
                    <a:lnTo>
                      <a:pt x="160323" y="330550"/>
                    </a:lnTo>
                    <a:lnTo>
                      <a:pt x="216033" y="274839"/>
                    </a:lnTo>
                    <a:lnTo>
                      <a:pt x="253174" y="300837"/>
                    </a:lnTo>
                    <a:cubicBezTo>
                      <a:pt x="272982" y="288457"/>
                      <a:pt x="294028" y="279791"/>
                      <a:pt x="316313" y="274839"/>
                    </a:cubicBezTo>
                    <a:lnTo>
                      <a:pt x="324360" y="230271"/>
                    </a:lnTo>
                    <a:lnTo>
                      <a:pt x="402974" y="230271"/>
                    </a:lnTo>
                    <a:lnTo>
                      <a:pt x="411021" y="274839"/>
                    </a:lnTo>
                    <a:cubicBezTo>
                      <a:pt x="433305" y="279791"/>
                      <a:pt x="454970" y="288457"/>
                      <a:pt x="474778" y="300837"/>
                    </a:cubicBezTo>
                    <a:lnTo>
                      <a:pt x="511919" y="274839"/>
                    </a:lnTo>
                    <a:lnTo>
                      <a:pt x="567629" y="330550"/>
                    </a:lnTo>
                    <a:lnTo>
                      <a:pt x="541631" y="367690"/>
                    </a:lnTo>
                    <a:cubicBezTo>
                      <a:pt x="554011" y="387498"/>
                      <a:pt x="562677" y="408545"/>
                      <a:pt x="568248" y="431448"/>
                    </a:cubicBezTo>
                    <a:lnTo>
                      <a:pt x="612817" y="439495"/>
                    </a:lnTo>
                    <a:lnTo>
                      <a:pt x="612817" y="518109"/>
                    </a:lnTo>
                    <a:lnTo>
                      <a:pt x="568248" y="526156"/>
                    </a:lnTo>
                    <a:close/>
                    <a:moveTo>
                      <a:pt x="363976" y="355310"/>
                    </a:moveTo>
                    <a:cubicBezTo>
                      <a:pt x="295885" y="355310"/>
                      <a:pt x="240175" y="411021"/>
                      <a:pt x="240175" y="479111"/>
                    </a:cubicBezTo>
                    <a:cubicBezTo>
                      <a:pt x="240175" y="547202"/>
                      <a:pt x="295885" y="602913"/>
                      <a:pt x="363976" y="602913"/>
                    </a:cubicBezTo>
                    <a:cubicBezTo>
                      <a:pt x="432067" y="602913"/>
                      <a:pt x="487778" y="547202"/>
                      <a:pt x="487778" y="479111"/>
                    </a:cubicBezTo>
                    <a:cubicBezTo>
                      <a:pt x="487778" y="410402"/>
                      <a:pt x="432067" y="355310"/>
                      <a:pt x="363976" y="355310"/>
                    </a:cubicBezTo>
                    <a:close/>
                    <a:moveTo>
                      <a:pt x="604151" y="238318"/>
                    </a:moveTo>
                    <a:lnTo>
                      <a:pt x="727952" y="238318"/>
                    </a:lnTo>
                    <a:lnTo>
                      <a:pt x="727952" y="114516"/>
                    </a:lnTo>
                    <a:lnTo>
                      <a:pt x="604151" y="114516"/>
                    </a:lnTo>
                    <a:lnTo>
                      <a:pt x="604151" y="238318"/>
                    </a:lnTo>
                    <a:close/>
                    <a:moveTo>
                      <a:pt x="426496" y="0"/>
                    </a:moveTo>
                    <a:lnTo>
                      <a:pt x="302694" y="0"/>
                    </a:lnTo>
                    <a:lnTo>
                      <a:pt x="302694" y="123801"/>
                    </a:lnTo>
                    <a:lnTo>
                      <a:pt x="426496" y="123801"/>
                    </a:lnTo>
                    <a:lnTo>
                      <a:pt x="426496" y="0"/>
                    </a:lnTo>
                    <a:close/>
                    <a:moveTo>
                      <a:pt x="123801" y="114516"/>
                    </a:moveTo>
                    <a:lnTo>
                      <a:pt x="0" y="114516"/>
                    </a:lnTo>
                    <a:lnTo>
                      <a:pt x="0" y="238318"/>
                    </a:lnTo>
                    <a:lnTo>
                      <a:pt x="123801" y="238318"/>
                    </a:lnTo>
                    <a:lnTo>
                      <a:pt x="123801" y="114516"/>
                    </a:lnTo>
                    <a:close/>
                  </a:path>
                </a:pathLst>
              </a:custGeom>
              <a:noFill/>
              <a:ln w="24575" cap="rnd" cmpd="sng">
                <a:solidFill>
                  <a:srgbClr val="67B34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9" tIns="45688" rIns="91409" bIns="45688" anchor="ctr" anchorCtr="0">
                <a:noAutofit/>
              </a:bodyPr>
              <a:lstStyle/>
              <a:p>
                <a:pPr defTabSz="914104">
                  <a:buClr>
                    <a:srgbClr val="000000"/>
                  </a:buClr>
                  <a:buSzPts val="1800"/>
                  <a:defRPr/>
                </a:pPr>
                <a:endParaRPr sz="2399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2420" name="Google Shape;12420;p259"/>
              <p:cNvSpPr/>
              <p:nvPr/>
            </p:nvSpPr>
            <p:spPr>
              <a:xfrm>
                <a:off x="2530084" y="5193333"/>
                <a:ext cx="219128" cy="49520"/>
              </a:xfrm>
              <a:custGeom>
                <a:avLst/>
                <a:gdLst/>
                <a:ahLst/>
                <a:cxnLst/>
                <a:rect l="l" t="t" r="r" b="b"/>
                <a:pathLst>
                  <a:path w="219128" h="49520" extrusionOk="0">
                    <a:moveTo>
                      <a:pt x="49521" y="24760"/>
                    </a:moveTo>
                    <a:cubicBezTo>
                      <a:pt x="49521" y="38378"/>
                      <a:pt x="38378" y="49521"/>
                      <a:pt x="24760" y="49521"/>
                    </a:cubicBezTo>
                    <a:cubicBezTo>
                      <a:pt x="11142" y="49521"/>
                      <a:pt x="0" y="38378"/>
                      <a:pt x="0" y="24760"/>
                    </a:cubicBezTo>
                    <a:cubicBezTo>
                      <a:pt x="0" y="11142"/>
                      <a:pt x="11142" y="0"/>
                      <a:pt x="24760" y="0"/>
                    </a:cubicBezTo>
                    <a:cubicBezTo>
                      <a:pt x="38378" y="0"/>
                      <a:pt x="49521" y="11142"/>
                      <a:pt x="49521" y="24760"/>
                    </a:cubicBezTo>
                    <a:close/>
                    <a:moveTo>
                      <a:pt x="109564" y="0"/>
                    </a:moveTo>
                    <a:cubicBezTo>
                      <a:pt x="95946" y="0"/>
                      <a:pt x="84804" y="11142"/>
                      <a:pt x="84804" y="24760"/>
                    </a:cubicBezTo>
                    <a:cubicBezTo>
                      <a:pt x="84804" y="38378"/>
                      <a:pt x="95946" y="49521"/>
                      <a:pt x="109564" y="49521"/>
                    </a:cubicBezTo>
                    <a:cubicBezTo>
                      <a:pt x="123182" y="49521"/>
                      <a:pt x="134325" y="38378"/>
                      <a:pt x="134325" y="24760"/>
                    </a:cubicBezTo>
                    <a:cubicBezTo>
                      <a:pt x="134325" y="11142"/>
                      <a:pt x="123182" y="0"/>
                      <a:pt x="109564" y="0"/>
                    </a:cubicBezTo>
                    <a:close/>
                    <a:moveTo>
                      <a:pt x="194368" y="0"/>
                    </a:moveTo>
                    <a:cubicBezTo>
                      <a:pt x="180750" y="0"/>
                      <a:pt x="169608" y="11142"/>
                      <a:pt x="169608" y="24760"/>
                    </a:cubicBezTo>
                    <a:cubicBezTo>
                      <a:pt x="169608" y="38378"/>
                      <a:pt x="180750" y="49521"/>
                      <a:pt x="194368" y="49521"/>
                    </a:cubicBezTo>
                    <a:cubicBezTo>
                      <a:pt x="207986" y="49521"/>
                      <a:pt x="219128" y="38378"/>
                      <a:pt x="219128" y="24760"/>
                    </a:cubicBezTo>
                    <a:cubicBezTo>
                      <a:pt x="219128" y="11142"/>
                      <a:pt x="207986" y="0"/>
                      <a:pt x="194368" y="0"/>
                    </a:cubicBezTo>
                    <a:close/>
                  </a:path>
                </a:pathLst>
              </a:custGeom>
              <a:solidFill>
                <a:srgbClr val="67B346"/>
              </a:solidFill>
              <a:ln>
                <a:noFill/>
              </a:ln>
            </p:spPr>
            <p:txBody>
              <a:bodyPr spcFirstLastPara="1" wrap="square" lIns="91409" tIns="45688" rIns="91409" bIns="45688" anchor="ctr" anchorCtr="0">
                <a:noAutofit/>
              </a:bodyPr>
              <a:lstStyle/>
              <a:p>
                <a:pPr defTabSz="914104">
                  <a:buClr>
                    <a:srgbClr val="000000"/>
                  </a:buClr>
                  <a:buSzPts val="1800"/>
                  <a:defRPr/>
                </a:pPr>
                <a:endParaRPr sz="2399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pic>
          <p:nvPicPr>
            <p:cNvPr id="12421" name="Google Shape;12421;p259" descr="Code interface symbol of signs - Free signs icons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8943632" y="2100848"/>
              <a:ext cx="628916" cy="6289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394974-38FF-7CA6-1707-190202AD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Inter"/>
              </a:rPr>
              <a:t>The Meraki Platform: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55A416-B987-9E7A-1BCF-19BF0E6A06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ym typeface="Inter"/>
              </a:rPr>
              <a:t>A foundation for </a:t>
            </a:r>
            <a:r>
              <a:rPr lang="en-US" b="1" dirty="0">
                <a:solidFill>
                  <a:schemeClr val="accent2"/>
                </a:solidFill>
                <a:sym typeface="Inter"/>
              </a:rPr>
              <a:t>IT and IoT </a:t>
            </a:r>
            <a:r>
              <a:rPr lang="en-US" dirty="0">
                <a:sym typeface="Inter"/>
              </a:rPr>
              <a:t>transformation</a:t>
            </a:r>
            <a:endParaRPr lang="en-US" dirty="0">
              <a:sym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299C1-06F0-C118-EE57-DE8B46C630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</p:spTree>
    <p:extLst>
      <p:ext uri="{BB962C8B-B14F-4D97-AF65-F5344CB8AC3E}">
        <p14:creationId xmlns:p14="http://schemas.microsoft.com/office/powerpoint/2010/main" val="160313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Meraki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DD9A0-798D-26E1-9F9E-3C171BCC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65" y="2025579"/>
            <a:ext cx="2527743" cy="252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14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D3E4-810A-5712-BFBA-1366DAF8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97" y="409207"/>
            <a:ext cx="2920889" cy="937501"/>
          </a:xfrm>
        </p:spPr>
        <p:txBody>
          <a:bodyPr/>
          <a:lstStyle/>
          <a:p>
            <a:r>
              <a:rPr lang="en-US" dirty="0">
                <a:latin typeface="+mn-lt"/>
                <a:ea typeface="ＭＳ Ｐゴシック"/>
              </a:rPr>
              <a:t>Meraki.io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711203-BB06-980B-8835-57ADF438AEC5}"/>
              </a:ext>
            </a:extLst>
          </p:cNvPr>
          <p:cNvSpPr txBox="1"/>
          <p:nvPr/>
        </p:nvSpPr>
        <p:spPr>
          <a:xfrm>
            <a:off x="7005273" y="331308"/>
            <a:ext cx="4937151" cy="29961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i="1" dirty="0">
                <a:solidFill>
                  <a:schemeClr val="bg1"/>
                </a:solidFill>
                <a:ea typeface="ＭＳ Ｐゴシック"/>
              </a:rPr>
              <a:t>Interactive API Docs</a:t>
            </a:r>
            <a:br>
              <a:rPr lang="en-US" sz="2667" i="1" dirty="0">
                <a:solidFill>
                  <a:schemeClr val="bg1"/>
                </a:solidFill>
                <a:ea typeface="ＭＳ Ｐゴシック"/>
              </a:rPr>
            </a:br>
            <a:endParaRPr lang="en-US" sz="2667" i="1" dirty="0">
              <a:solidFill>
                <a:schemeClr val="bg1"/>
              </a:solidFill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i="1" dirty="0">
                <a:solidFill>
                  <a:schemeClr val="bg1"/>
                </a:solidFill>
                <a:ea typeface="ＭＳ Ｐゴシック"/>
              </a:rPr>
              <a:t>Sample Code</a:t>
            </a:r>
            <a:br>
              <a:rPr lang="en-US" sz="2667" i="1" dirty="0">
                <a:solidFill>
                  <a:schemeClr val="bg1"/>
                </a:solidFill>
                <a:ea typeface="ＭＳ Ｐゴシック"/>
              </a:rPr>
            </a:br>
            <a:endParaRPr lang="en-US" sz="2667" i="1" dirty="0">
              <a:solidFill>
                <a:schemeClr val="bg1"/>
              </a:solidFill>
              <a:ea typeface="ＭＳ Ｐゴシック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i="1" dirty="0">
                <a:solidFill>
                  <a:schemeClr val="bg1"/>
                </a:solidFill>
                <a:ea typeface="ＭＳ Ｐゴシック"/>
              </a:rPr>
              <a:t>Guides &amp; Labs</a:t>
            </a:r>
            <a:br>
              <a:rPr lang="en-US" sz="2667" i="1" dirty="0">
                <a:solidFill>
                  <a:schemeClr val="bg1"/>
                </a:solidFill>
                <a:ea typeface="ＭＳ Ｐゴシック"/>
              </a:rPr>
            </a:br>
            <a:endParaRPr lang="en-US" sz="2667" i="1" dirty="0">
              <a:solidFill>
                <a:schemeClr val="bg1"/>
              </a:solidFill>
              <a:ea typeface="ＭＳ Ｐゴシック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i="1" dirty="0">
                <a:solidFill>
                  <a:schemeClr val="bg1"/>
                </a:solidFill>
                <a:ea typeface="ＭＳ Ｐゴシック"/>
              </a:rPr>
              <a:t>Built on the </a:t>
            </a:r>
            <a:r>
              <a:rPr lang="en-US" sz="2667" i="1" dirty="0" err="1">
                <a:solidFill>
                  <a:schemeClr val="bg1"/>
                </a:solidFill>
                <a:ea typeface="ＭＳ Ｐゴシック"/>
              </a:rPr>
              <a:t>OpenAPI</a:t>
            </a:r>
            <a:endParaRPr lang="en-US" sz="2667" i="1" dirty="0">
              <a:solidFill>
                <a:schemeClr val="bg1"/>
              </a:solidFill>
              <a:ea typeface="ＭＳ Ｐゴシック"/>
            </a:endParaRPr>
          </a:p>
        </p:txBody>
      </p:sp>
      <p:pic>
        <p:nvPicPr>
          <p:cNvPr id="12" name="Picture 1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F5CDEDBF-7113-35CD-2D8C-2A221F8A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4" y="1714419"/>
            <a:ext cx="5690972" cy="3225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6AA404-5C2F-E5E0-1E85-2057C43B5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18" y="3808713"/>
            <a:ext cx="4448025" cy="2617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E1E25-6A78-9EAF-163A-1D32A812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</p:spTree>
    <p:extLst>
      <p:ext uri="{BB962C8B-B14F-4D97-AF65-F5344CB8AC3E}">
        <p14:creationId xmlns:p14="http://schemas.microsoft.com/office/powerpoint/2010/main" val="38335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Webhooks </a:t>
            </a:r>
            <a:endParaRPr/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145" y="1236016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D913DC-B9E2-9A04-AED1-1CF4674B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DEVWKS-117</a:t>
            </a:r>
          </a:p>
        </p:txBody>
      </p:sp>
      <p:sp>
        <p:nvSpPr>
          <p:cNvPr id="330" name="Google Shape;330;p47"/>
          <p:cNvSpPr txBox="1">
            <a:spLocks noGrp="1"/>
          </p:cNvSpPr>
          <p:nvPr>
            <p:ph type="title" idx="4294967295"/>
          </p:nvPr>
        </p:nvSpPr>
        <p:spPr>
          <a:xfrm>
            <a:off x="1182688" y="255588"/>
            <a:ext cx="11009312" cy="642937"/>
          </a:xfrm>
          <a:prstGeom prst="rect">
            <a:avLst/>
          </a:prstGeom>
        </p:spPr>
        <p:txBody>
          <a:bodyPr spcFirstLastPara="1"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Cisco Meraki Dashboard</a:t>
            </a:r>
            <a:endParaRPr dirty="0"/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326" y="1147850"/>
            <a:ext cx="5636599" cy="52485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00" y="1147852"/>
            <a:ext cx="5553949" cy="32135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3" name="Google Shape;333;p47"/>
          <p:cNvSpPr txBox="1"/>
          <p:nvPr/>
        </p:nvSpPr>
        <p:spPr>
          <a:xfrm>
            <a:off x="607840" y="4495504"/>
            <a:ext cx="5636598" cy="190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Single pane of glass to manage… 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 indent="-317492">
              <a:buSzPts val="1400"/>
              <a:buFont typeface="Inter Light"/>
              <a:buChar char="➢"/>
            </a:pP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Wireless access points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 indent="-317492">
              <a:buSzPts val="1400"/>
              <a:buFont typeface="Inter Light"/>
              <a:buChar char="➢"/>
            </a:pP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Network switches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 indent="-317492">
              <a:buSzPts val="1400"/>
              <a:buFont typeface="Inter Light"/>
              <a:buChar char="➢"/>
            </a:pP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Security Appliances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 indent="-317492">
              <a:buSzPts val="1400"/>
              <a:buFont typeface="Inter Light"/>
              <a:buChar char="➢"/>
            </a:pP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Cameras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 indent="-317492">
              <a:buSzPts val="1400"/>
              <a:buFont typeface="Inter Light"/>
              <a:buChar char="➢"/>
            </a:pPr>
            <a:r>
              <a:rPr lang="en-US" sz="1867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Sensors</a:t>
            </a:r>
            <a:endParaRPr sz="1867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62C9F-2475-7B18-902B-B5946BC7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  <p:sp>
        <p:nvSpPr>
          <p:cNvPr id="338" name="Google Shape;338;p48"/>
          <p:cNvSpPr txBox="1">
            <a:spLocks noGrp="1"/>
          </p:cNvSpPr>
          <p:nvPr>
            <p:ph type="title" idx="4294967295"/>
          </p:nvPr>
        </p:nvSpPr>
        <p:spPr>
          <a:xfrm>
            <a:off x="1182688" y="255588"/>
            <a:ext cx="11009312" cy="976312"/>
          </a:xfrm>
          <a:prstGeom prst="rect">
            <a:avLst/>
          </a:prstGeom>
        </p:spPr>
        <p:txBody>
          <a:bodyPr spcFirstLastPara="1"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Network Alerts </a:t>
            </a:r>
            <a:endParaRPr dirty="0"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51" y="1712573"/>
            <a:ext cx="3903759" cy="42171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958" y="3995952"/>
            <a:ext cx="6656092" cy="19337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1" name="Google Shape;341;p48"/>
          <p:cNvSpPr txBox="1"/>
          <p:nvPr/>
        </p:nvSpPr>
        <p:spPr>
          <a:xfrm>
            <a:off x="5115959" y="521093"/>
            <a:ext cx="6656092" cy="34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indent="-317492">
              <a:buSzPts val="1400"/>
              <a:buFont typeface="Inter Light"/>
              <a:buChar char="●"/>
            </a:pPr>
            <a:r>
              <a:rPr lang="en-US" sz="24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Alerts</a:t>
            </a:r>
            <a:r>
              <a:rPr lang="en-US" sz="24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 are network events that are sent to admins and services when something changes with your environment. </a:t>
            </a:r>
            <a:br>
              <a:rPr lang="en-US" sz="24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sz="24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20726" lvl="1" indent="-380990">
              <a:buSzPts val="2300"/>
              <a:buFont typeface="Wingdings" pitchFamily="2" charset="2"/>
              <a:buChar char="Ø"/>
            </a:pPr>
            <a:r>
              <a:rPr lang="en-US" sz="23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e-mail</a:t>
            </a:r>
            <a:endParaRPr sz="23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20726" lvl="1" indent="-380990">
              <a:buSzPts val="2300"/>
              <a:buFont typeface="Wingdings" pitchFamily="2" charset="2"/>
              <a:buChar char="Ø"/>
            </a:pPr>
            <a:r>
              <a:rPr lang="en-US" sz="23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SMS</a:t>
            </a:r>
            <a:endParaRPr sz="23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920726" lvl="1" indent="-380990">
              <a:buSzPts val="2300"/>
              <a:buFont typeface="Wingdings" pitchFamily="2" charset="2"/>
              <a:buChar char="Ø"/>
            </a:pPr>
            <a:r>
              <a:rPr lang="en-US" sz="23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webhook</a:t>
            </a:r>
            <a:br>
              <a:rPr lang="en-US" sz="23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</a:br>
            <a:endParaRPr sz="23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457189"/>
            <a:endParaRPr sz="24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42" name="Google Shape;3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4103219"/>
            <a:ext cx="234275" cy="2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49"/>
          <p:cNvGrpSpPr/>
          <p:nvPr/>
        </p:nvGrpSpPr>
        <p:grpSpPr>
          <a:xfrm>
            <a:off x="5096151" y="1749479"/>
            <a:ext cx="6413207" cy="3691175"/>
            <a:chOff x="2100393" y="6132688"/>
            <a:chExt cx="6413206" cy="3691175"/>
          </a:xfrm>
        </p:grpSpPr>
        <p:pic>
          <p:nvPicPr>
            <p:cNvPr id="348" name="Google Shape;348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0393" y="6132688"/>
              <a:ext cx="6413206" cy="369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9"/>
            <p:cNvSpPr txBox="1"/>
            <p:nvPr/>
          </p:nvSpPr>
          <p:spPr>
            <a:xfrm>
              <a:off x="2672750" y="6582288"/>
              <a:ext cx="3070500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US" sz="4000" b="1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X</a:t>
              </a:r>
              <a:endParaRPr sz="4000" b="1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49"/>
            <p:cNvSpPr txBox="1"/>
            <p:nvPr/>
          </p:nvSpPr>
          <p:spPr>
            <a:xfrm>
              <a:off x="2724050" y="7578063"/>
              <a:ext cx="3070500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US" sz="4000" b="1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X</a:t>
              </a:r>
              <a:endParaRPr sz="4000" b="1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49"/>
            <p:cNvSpPr txBox="1"/>
            <p:nvPr/>
          </p:nvSpPr>
          <p:spPr>
            <a:xfrm>
              <a:off x="2748950" y="8757714"/>
              <a:ext cx="3070500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US" sz="4000" b="1">
                  <a:solidFill>
                    <a:srgbClr val="FF0000"/>
                  </a:solidFill>
                  <a:latin typeface="Inter"/>
                  <a:ea typeface="Inter"/>
                  <a:cs typeface="Inter"/>
                  <a:sym typeface="Inter"/>
                </a:rPr>
                <a:t>X</a:t>
              </a:r>
              <a:endParaRPr sz="4000" b="1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2" name="Google Shape;352;p49"/>
          <p:cNvSpPr/>
          <p:nvPr/>
        </p:nvSpPr>
        <p:spPr>
          <a:xfrm>
            <a:off x="2025658" y="3220878"/>
            <a:ext cx="3070500" cy="2472167"/>
          </a:xfrm>
          <a:prstGeom prst="teardrop">
            <a:avLst>
              <a:gd name="adj" fmla="val 1433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E0D301-6A6E-1DDB-B0C3-BEEA4780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DEVWKS-117</a:t>
            </a:r>
          </a:p>
        </p:txBody>
      </p:sp>
      <p:sp>
        <p:nvSpPr>
          <p:cNvPr id="353" name="Google Shape;353;p49"/>
          <p:cNvSpPr txBox="1">
            <a:spLocks noGrp="1"/>
          </p:cNvSpPr>
          <p:nvPr>
            <p:ph type="title" idx="4294967295"/>
          </p:nvPr>
        </p:nvSpPr>
        <p:spPr>
          <a:xfrm>
            <a:off x="450881" y="308374"/>
            <a:ext cx="11009312" cy="976312"/>
          </a:xfrm>
        </p:spPr>
        <p:txBody>
          <a:bodyPr/>
          <a:lstStyle/>
          <a:p>
            <a:r>
              <a:rPr lang="en-US" dirty="0"/>
              <a:t>What are Webhooks ?</a:t>
            </a:r>
          </a:p>
        </p:txBody>
      </p:sp>
      <p:sp>
        <p:nvSpPr>
          <p:cNvPr id="356" name="Google Shape;356;p49"/>
          <p:cNvSpPr/>
          <p:nvPr/>
        </p:nvSpPr>
        <p:spPr>
          <a:xfrm>
            <a:off x="1717689" y="8091369"/>
            <a:ext cx="1921200" cy="17466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4B82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>
                <a:solidFill>
                  <a:schemeClr val="lt1"/>
                </a:solidFill>
              </a:rPr>
              <a:t>    Meraki</a:t>
            </a:r>
            <a:endParaRPr sz="2400"/>
          </a:p>
        </p:txBody>
      </p:sp>
      <p:pic>
        <p:nvPicPr>
          <p:cNvPr id="357" name="Google Shape;3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000" y="98654"/>
            <a:ext cx="7239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/>
        </p:nvSpPr>
        <p:spPr>
          <a:xfrm>
            <a:off x="10254051" y="7959200"/>
            <a:ext cx="2790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400">
                <a:latin typeface="Inter Light"/>
                <a:ea typeface="Inter Light"/>
                <a:cs typeface="Inter Light"/>
                <a:sym typeface="Inter Light"/>
              </a:rPr>
              <a:t>https://myserver/events</a:t>
            </a:r>
            <a:endParaRPr sz="24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59" name="Google Shape;359;p49"/>
          <p:cNvSpPr txBox="1"/>
          <p:nvPr/>
        </p:nvSpPr>
        <p:spPr>
          <a:xfrm>
            <a:off x="2655960" y="3773072"/>
            <a:ext cx="192244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IP conflict</a:t>
            </a:r>
            <a:endParaRPr sz="24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0" name="Google Shape;360;p49"/>
          <p:cNvSpPr txBox="1"/>
          <p:nvPr/>
        </p:nvSpPr>
        <p:spPr>
          <a:xfrm>
            <a:off x="3437193" y="4219870"/>
            <a:ext cx="217670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AP offline</a:t>
            </a:r>
            <a:endParaRPr sz="24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1" name="Google Shape;361;p49"/>
          <p:cNvSpPr txBox="1"/>
          <p:nvPr/>
        </p:nvSpPr>
        <p:spPr>
          <a:xfrm>
            <a:off x="2443245" y="4692278"/>
            <a:ext cx="239128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nter Light"/>
                <a:ea typeface="Inter Light"/>
                <a:cs typeface="Inter Light"/>
                <a:sym typeface="Inter Light"/>
              </a:rPr>
              <a:t>motion detected</a:t>
            </a:r>
            <a:endParaRPr sz="2000" dirty="0">
              <a:solidFill>
                <a:schemeClr val="bg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4050225" y="3220880"/>
            <a:ext cx="96475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Alert</a:t>
            </a:r>
            <a:endParaRPr sz="2400" b="1" dirty="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918D7-BE6F-A3C6-3D8D-1C783916BFED}"/>
              </a:ext>
            </a:extLst>
          </p:cNvPr>
          <p:cNvSpPr txBox="1"/>
          <p:nvPr/>
        </p:nvSpPr>
        <p:spPr>
          <a:xfrm>
            <a:off x="7377510" y="1690821"/>
            <a:ext cx="4393465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133" dirty="0">
                <a:solidFill>
                  <a:schemeClr val="accent2"/>
                </a:solidFill>
              </a:rPr>
              <a:t>HTTP Request</a:t>
            </a:r>
            <a:br>
              <a:rPr lang="en-NL" sz="2400" dirty="0"/>
            </a:br>
            <a:r>
              <a:rPr lang="en-NL" sz="1333" dirty="0"/>
              <a:t>(</a:t>
            </a:r>
            <a:r>
              <a:rPr lang="en-GB" sz="1067" i="1" dirty="0">
                <a:solidFill>
                  <a:srgbClr val="292B2C"/>
                </a:solidFill>
                <a:latin typeface="Courier" pitchFamily="2" charset="0"/>
              </a:rPr>
              <a:t>POST https://</a:t>
            </a:r>
            <a:r>
              <a:rPr lang="en-GB" sz="1067" i="1" dirty="0" err="1">
                <a:solidFill>
                  <a:srgbClr val="292B2C"/>
                </a:solidFill>
                <a:latin typeface="Courier" pitchFamily="2" charset="0"/>
              </a:rPr>
              <a:t>webexapis.com</a:t>
            </a:r>
            <a:r>
              <a:rPr lang="en-GB" sz="1067" i="1" dirty="0">
                <a:solidFill>
                  <a:srgbClr val="292B2C"/>
                </a:solidFill>
                <a:latin typeface="Courier" pitchFamily="2" charset="0"/>
              </a:rPr>
              <a:t>/v1/webhooks/incoming/..</a:t>
            </a:r>
            <a:r>
              <a:rPr lang="en-NL" sz="1333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42E0-E444-F4FF-D94E-3D376A7A47C3}"/>
              </a:ext>
            </a:extLst>
          </p:cNvPr>
          <p:cNvSpPr txBox="1"/>
          <p:nvPr/>
        </p:nvSpPr>
        <p:spPr>
          <a:xfrm>
            <a:off x="638834" y="1089640"/>
            <a:ext cx="388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i="1" dirty="0">
                <a:solidFill>
                  <a:schemeClr val="bg1"/>
                </a:solidFill>
              </a:rPr>
              <a:t>They are event driven outbound API requests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sco Dark 03-24-2025">
  <a:themeElements>
    <a:clrScheme name="Cisco Dark 03-13-2025">
      <a:dk1>
        <a:srgbClr val="FFFFFF"/>
      </a:dk1>
      <a:lt1>
        <a:srgbClr val="07182D"/>
      </a:lt1>
      <a:dk2>
        <a:srgbClr val="B4B9C0"/>
      </a:dk2>
      <a:lt2>
        <a:srgbClr val="525E6C"/>
      </a:lt2>
      <a:accent1>
        <a:srgbClr val="16BDEB"/>
      </a:accent1>
      <a:accent2>
        <a:srgbClr val="3070E7"/>
      </a:accent2>
      <a:accent3>
        <a:srgbClr val="FF007F"/>
      </a:accent3>
      <a:accent4>
        <a:srgbClr val="FF9000"/>
      </a:accent4>
      <a:accent5>
        <a:srgbClr val="D6D6D6"/>
      </a:accent5>
      <a:accent6>
        <a:srgbClr val="6B6B6B"/>
      </a:accent6>
      <a:hlink>
        <a:srgbClr val="FFFFFF"/>
      </a:hlink>
      <a:folHlink>
        <a:srgbClr val="C0C0C0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chemeClr val="bg2"/>
          </a:solidFill>
        </a:ln>
        <a:effectLst/>
      </a:spPr>
      <a:bodyPr lIns="182880" tIns="182880" rIns="182880" bIns="18288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 defTabSz="912276" rtl="0" eaLnBrk="1" fontAlgn="base" hangingPunct="1">
          <a:lnSpc>
            <a:spcPct val="100000"/>
          </a:lnSpc>
          <a:spcBef>
            <a:spcPts val="0"/>
          </a:spcBef>
          <a:spcAft>
            <a:spcPts val="1000"/>
          </a:spcAft>
          <a:buClr>
            <a:schemeClr val="bg1"/>
          </a:buClr>
          <a:buSzPct val="100000"/>
          <a:defRPr sz="1600" kern="1200" dirty="0" err="1" smtClean="0">
            <a:solidFill>
              <a:schemeClr val="bg1"/>
            </a:solidFill>
            <a:latin typeface="+mn-lt"/>
            <a:ea typeface="ＭＳ Ｐゴシック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2" id="{E9524267-6D4A-524F-B9E2-13150CE35949}" vid="{18549CCB-69DA-8B48-A921-699BF922C6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B61F0A7-09B4-354D-AA9F-2117EE882F98}">
  <we:reference id="7d570271-b346-45bb-9db7-9681a383d749" version="1.0.0.632" store="EXCatalog" storeType="EXCatalog"/>
  <we:alternateReferences>
    <we:reference id="WA200004074" version="1.0.0.632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fc911-7ab4-4301-9aa8-d143c7aadef2" xsi:nil="true"/>
    <lcf76f155ced4ddcb4097134ff3c332f xmlns="611a56d0-03b4-481a-bfe8-5d0d5986759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F0564C844FC64E94286D12A77B863B" ma:contentTypeVersion="16" ma:contentTypeDescription="Create a new document." ma:contentTypeScope="" ma:versionID="7618ba674b21caf3262cb1d7a5c8d5a7">
  <xsd:schema xmlns:xsd="http://www.w3.org/2001/XMLSchema" xmlns:xs="http://www.w3.org/2001/XMLSchema" xmlns:p="http://schemas.microsoft.com/office/2006/metadata/properties" xmlns:ns2="86bfc911-7ab4-4301-9aa8-d143c7aadef2" xmlns:ns3="611a56d0-03b4-481a-bfe8-5d0d5986759d" targetNamespace="http://schemas.microsoft.com/office/2006/metadata/properties" ma:root="true" ma:fieldsID="69087c845bbb67ae499413b8dc4beabc" ns2:_="" ns3:_="">
    <xsd:import namespace="86bfc911-7ab4-4301-9aa8-d143c7aadef2"/>
    <xsd:import namespace="611a56d0-03b4-481a-bfe8-5d0d5986759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Location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fc911-7ab4-4301-9aa8-d143c7aadef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19ff3e50-0c4c-4a7b-b5cb-fbed74115fd7}" ma:internalName="TaxCatchAll" ma:showField="CatchAllData" ma:web="86bfc911-7ab4-4301-9aa8-d143c7aade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1a56d0-03b4-481a-bfe8-5d0d598675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DED1FF-8131-4479-B749-DFAD2BEAA8B7}">
  <ds:schemaRefs>
    <ds:schemaRef ds:uri="http://purl.org/dc/dcmitype/"/>
    <ds:schemaRef ds:uri="http://schemas.microsoft.com/office/2006/documentManagement/types"/>
    <ds:schemaRef ds:uri="86bfc911-7ab4-4301-9aa8-d143c7aadef2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611a56d0-03b4-481a-bfe8-5d0d5986759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2ED2841-05B9-4525-9366-7DBD177601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bfc911-7ab4-4301-9aa8-d143c7aadef2"/>
    <ds:schemaRef ds:uri="611a56d0-03b4-481a-bfe8-5d0d598675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EC1CB7-E1B6-464A-AA1B-6C16C450EF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Cisco Dark 03-24-2025</Template>
  <TotalTime>11831</TotalTime>
  <Words>1132</Words>
  <Application>Microsoft Macintosh PowerPoint</Application>
  <PresentationFormat>Widescreen</PresentationFormat>
  <Paragraphs>234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Courier</vt:lpstr>
      <vt:lpstr>Inter</vt:lpstr>
      <vt:lpstr>CiscoSansTT Light</vt:lpstr>
      <vt:lpstr>CiscoSansTT</vt:lpstr>
      <vt:lpstr>Wingdings</vt:lpstr>
      <vt:lpstr>CiscoSans</vt:lpstr>
      <vt:lpstr>CiscoSansTT Medium</vt:lpstr>
      <vt:lpstr>Roboto</vt:lpstr>
      <vt:lpstr>ＭＳ Ｐゴシック</vt:lpstr>
      <vt:lpstr>Inter Light</vt:lpstr>
      <vt:lpstr>Courier New</vt:lpstr>
      <vt:lpstr>Arial</vt:lpstr>
      <vt:lpstr>Segoe UI</vt:lpstr>
      <vt:lpstr>Cisco Dark 03-24-2025</vt:lpstr>
      <vt:lpstr>Cisco Meraki</vt:lpstr>
      <vt:lpstr>Agenda</vt:lpstr>
      <vt:lpstr>The Meraki Platform:</vt:lpstr>
      <vt:lpstr>Meraki API</vt:lpstr>
      <vt:lpstr>Meraki.io</vt:lpstr>
      <vt:lpstr>Webhooks </vt:lpstr>
      <vt:lpstr>Cisco Meraki Dashboard</vt:lpstr>
      <vt:lpstr>Network Alerts </vt:lpstr>
      <vt:lpstr>What are Webhooks ?</vt:lpstr>
      <vt:lpstr>Webhooks </vt:lpstr>
      <vt:lpstr>Webhook Integrations</vt:lpstr>
      <vt:lpstr>Quick Start</vt:lpstr>
      <vt:lpstr>Configuring a Webhook</vt:lpstr>
      <vt:lpstr>Configuring Webhook Templates</vt:lpstr>
      <vt:lpstr>Webhook Template Editor</vt:lpstr>
      <vt:lpstr>Example Integrations </vt:lpstr>
      <vt:lpstr>Webhooks + Datadog</vt:lpstr>
      <vt:lpstr>Webhooks + Webex</vt:lpstr>
      <vt:lpstr>Webhooks + Webex  w/ Adaptive Cards</vt:lpstr>
      <vt:lpstr>API Callbacks</vt:lpstr>
      <vt:lpstr>Example API Callbacks</vt:lpstr>
      <vt:lpstr>Why use callbacks?</vt:lpstr>
      <vt:lpstr>PowerPoint Presentation</vt:lpstr>
      <vt:lpstr>https://github.com/dexterlabora/meraki_webhook_lab</vt:lpstr>
      <vt:lpstr>Appendix</vt:lpstr>
      <vt:lpstr>Referenced Resources </vt:lpstr>
      <vt:lpstr>Cisco Webex App</vt:lpstr>
      <vt:lpstr>Complete your session evaluations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Angie Yamanaka -X (ayamanak - CHANNEL IMPACT at Cisco)</dc:creator>
  <cp:keywords/>
  <dc:description/>
  <cp:lastModifiedBy>Cory Guynn (cguynn)</cp:lastModifiedBy>
  <cp:revision>6</cp:revision>
  <dcterms:created xsi:type="dcterms:W3CDTF">2025-05-07T20:37:20Z</dcterms:created>
  <dcterms:modified xsi:type="dcterms:W3CDTF">2025-06-10T22:04:34Z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89e4fd-a2fa-47bf-9b21-17f706ee2968_Enabled">
    <vt:lpwstr>true</vt:lpwstr>
  </property>
  <property fmtid="{D5CDD505-2E9C-101B-9397-08002B2CF9AE}" pid="3" name="MSIP_Label_a189e4fd-a2fa-47bf-9b21-17f706ee2968_SetDate">
    <vt:lpwstr>2025-03-25T16:07:07Z</vt:lpwstr>
  </property>
  <property fmtid="{D5CDD505-2E9C-101B-9397-08002B2CF9AE}" pid="4" name="MSIP_Label_a189e4fd-a2fa-47bf-9b21-17f706ee2968_Method">
    <vt:lpwstr>Privileged</vt:lpwstr>
  </property>
  <property fmtid="{D5CDD505-2E9C-101B-9397-08002B2CF9AE}" pid="5" name="MSIP_Label_a189e4fd-a2fa-47bf-9b21-17f706ee2968_Name">
    <vt:lpwstr>Cisco Public Label</vt:lpwstr>
  </property>
  <property fmtid="{D5CDD505-2E9C-101B-9397-08002B2CF9AE}" pid="6" name="MSIP_Label_a189e4fd-a2fa-47bf-9b21-17f706ee2968_SiteId">
    <vt:lpwstr>5ae1af62-9505-4097-a69a-c1553ef7840e</vt:lpwstr>
  </property>
  <property fmtid="{D5CDD505-2E9C-101B-9397-08002B2CF9AE}" pid="7" name="MSIP_Label_a189e4fd-a2fa-47bf-9b21-17f706ee2968_ActionId">
    <vt:lpwstr>f0b4f1e9-9b5e-4533-b19c-20abd104819c</vt:lpwstr>
  </property>
  <property fmtid="{D5CDD505-2E9C-101B-9397-08002B2CF9AE}" pid="8" name="MSIP_Label_a189e4fd-a2fa-47bf-9b21-17f706ee2968_ContentBits">
    <vt:lpwstr>2</vt:lpwstr>
  </property>
  <property fmtid="{D5CDD505-2E9C-101B-9397-08002B2CF9AE}" pid="9" name="MSIP_Label_a189e4fd-a2fa-47bf-9b21-17f706ee2968_Tag">
    <vt:lpwstr>10, 0, 1, 1</vt:lpwstr>
  </property>
  <property fmtid="{D5CDD505-2E9C-101B-9397-08002B2CF9AE}" pid="10" name="ClassificationContentMarkingFooterLocations">
    <vt:lpwstr>Cisco Dark 03-19-2025:8\Cisco Dark 03-24-2025:8</vt:lpwstr>
  </property>
  <property fmtid="{D5CDD505-2E9C-101B-9397-08002B2CF9AE}" pid="11" name="ClassificationContentMarkingFooterText">
    <vt:lpwstr>-</vt:lpwstr>
  </property>
  <property fmtid="{D5CDD505-2E9C-101B-9397-08002B2CF9AE}" pid="12" name="ContentTypeId">
    <vt:lpwstr>0x010100AFF0564C844FC64E94286D12A77B863B</vt:lpwstr>
  </property>
</Properties>
</file>